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8"/>
  </p:notesMasterIdLst>
  <p:sldIdLst>
    <p:sldId id="256" r:id="rId2"/>
    <p:sldId id="550" r:id="rId3"/>
    <p:sldId id="677" r:id="rId4"/>
    <p:sldId id="673" r:id="rId5"/>
    <p:sldId id="674" r:id="rId6"/>
    <p:sldId id="675" r:id="rId7"/>
    <p:sldId id="516" r:id="rId8"/>
    <p:sldId id="517" r:id="rId9"/>
    <p:sldId id="678" r:id="rId10"/>
    <p:sldId id="679" r:id="rId11"/>
    <p:sldId id="680" r:id="rId12"/>
    <p:sldId id="681" r:id="rId13"/>
    <p:sldId id="682" r:id="rId14"/>
    <p:sldId id="683" r:id="rId15"/>
    <p:sldId id="508" r:id="rId16"/>
    <p:sldId id="509" r:id="rId17"/>
    <p:sldId id="510" r:id="rId18"/>
    <p:sldId id="518" r:id="rId19"/>
    <p:sldId id="684" r:id="rId20"/>
    <p:sldId id="685" r:id="rId21"/>
    <p:sldId id="686" r:id="rId22"/>
    <p:sldId id="511" r:id="rId23"/>
    <p:sldId id="512" r:id="rId24"/>
    <p:sldId id="513" r:id="rId25"/>
    <p:sldId id="514" r:id="rId26"/>
    <p:sldId id="533" r:id="rId27"/>
    <p:sldId id="520" r:id="rId28"/>
    <p:sldId id="524" r:id="rId29"/>
    <p:sldId id="525" r:id="rId30"/>
    <p:sldId id="515" r:id="rId31"/>
    <p:sldId id="477" r:id="rId32"/>
    <p:sldId id="399" r:id="rId33"/>
    <p:sldId id="409" r:id="rId34"/>
    <p:sldId id="481" r:id="rId35"/>
    <p:sldId id="482" r:id="rId36"/>
    <p:sldId id="50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hyperlink" Target="https://www.pngall.com/blocked-png" TargetMode="External"/><Relationship Id="rId3" Type="http://schemas.openxmlformats.org/officeDocument/2006/relationships/image" Target="../media/image59.png"/><Relationship Id="rId7" Type="http://schemas.openxmlformats.org/officeDocument/2006/relationships/image" Target="../media/image61.png"/><Relationship Id="rId12"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64.png"/><Relationship Id="rId5" Type="http://schemas.openxmlformats.org/officeDocument/2006/relationships/image" Target="../media/image60.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soyuztechnologies/Nvidia_Ui5_Fiori_Feb1/blob/master/Day%2013/Association/Associa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3.tiff"/><Relationship Id="rId5" Type="http://schemas.openxmlformats.org/officeDocument/2006/relationships/image" Target="../media/image72.tiff"/><Relationship Id="rId10" Type="http://schemas.openxmlformats.org/officeDocument/2006/relationships/image" Target="../media/image2.png"/><Relationship Id="rId4" Type="http://schemas.openxmlformats.org/officeDocument/2006/relationships/image" Target="../media/image71.tiff"/><Relationship Id="rId9" Type="http://schemas.openxmlformats.org/officeDocument/2006/relationships/hyperlink" Target="https://anubhavtrainings.com/"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76.jpg"/><Relationship Id="rId7" Type="http://schemas.openxmlformats.org/officeDocument/2006/relationships/image" Target="../media/image7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7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79.png"/></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13/Function_Import/function_import.txt" TargetMode="Externa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pixabay.com/en/handshake-hands-shaking-hands-1205055/" TargetMode="Externa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tools.hana.ondemand.com/#cloud" TargetMode="External"/><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203"/>
          </a:xfrm>
          <a:prstGeom prst="rect">
            <a:avLst/>
          </a:prstGeom>
          <a:noFill/>
        </p:spPr>
        <p:txBody>
          <a:bodyPr wrap="square" rtlCol="0">
            <a:spAutoFit/>
          </a:bodyPr>
          <a:lstStyle/>
          <a:p>
            <a:r>
              <a:rPr lang="en-US" b="1" dirty="0">
                <a:solidFill>
                  <a:prstClr val="black"/>
                </a:solidFill>
                <a:latin typeface="Calibri" panose="020F0502020204030204"/>
              </a:rPr>
              <a:t>Step 3: </a:t>
            </a:r>
            <a:r>
              <a:rPr lang="en-US" dirty="0">
                <a:solidFill>
                  <a:prstClr val="black"/>
                </a:solidFill>
                <a:latin typeface="Calibri" panose="020F0502020204030204"/>
              </a:rPr>
              <a:t>Now your system is ready go to browser and open </a:t>
            </a:r>
            <a:r>
              <a:rPr lang="en-US" dirty="0">
                <a:solidFill>
                  <a:prstClr val="black"/>
                </a:solidFill>
                <a:latin typeface="Calibri" panose="020F0502020204030204"/>
                <a:hlinkClick r:id="rId3"/>
              </a:rPr>
              <a:t>https://localhost:8443</a:t>
            </a:r>
            <a:r>
              <a:rPr lang="en-US" dirty="0">
                <a:solidFill>
                  <a:prstClr val="black"/>
                </a:solidFill>
                <a:latin typeface="Calibri" panose="020F0502020204030204"/>
              </a:rPr>
              <a:t> (port may changes)</a:t>
            </a:r>
          </a:p>
          <a:p>
            <a:r>
              <a:rPr lang="en-US" sz="1799" dirty="0">
                <a:solidFill>
                  <a:prstClr val="black"/>
                </a:solidFill>
                <a:latin typeface="Calibri"/>
              </a:rPr>
              <a:t>The default credentials are Administrator / manage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3BE16C7D-937A-42B3-8171-4FBFE2D3175F}"/>
              </a:ext>
            </a:extLst>
          </p:cNvPr>
          <p:cNvPicPr>
            <a:picLocks noChangeAspect="1"/>
          </p:cNvPicPr>
          <p:nvPr/>
        </p:nvPicPr>
        <p:blipFill>
          <a:blip r:embed="rId4"/>
          <a:stretch>
            <a:fillRect/>
          </a:stretch>
        </p:blipFill>
        <p:spPr>
          <a:xfrm>
            <a:off x="464047" y="1644124"/>
            <a:ext cx="4819154" cy="4314155"/>
          </a:xfrm>
          <a:prstGeom prst="rect">
            <a:avLst/>
          </a:prstGeom>
        </p:spPr>
      </p:pic>
      <p:pic>
        <p:nvPicPr>
          <p:cNvPr id="7" name="Picture 6">
            <a:extLst>
              <a:ext uri="{FF2B5EF4-FFF2-40B4-BE49-F238E27FC236}">
                <a16:creationId xmlns:a16="http://schemas.microsoft.com/office/drawing/2014/main" id="{6D610338-DEB5-48AD-BE92-65BB7EB119FE}"/>
              </a:ext>
            </a:extLst>
          </p:cNvPr>
          <p:cNvPicPr>
            <a:picLocks noChangeAspect="1"/>
          </p:cNvPicPr>
          <p:nvPr/>
        </p:nvPicPr>
        <p:blipFill>
          <a:blip r:embed="rId5"/>
          <a:stretch>
            <a:fillRect/>
          </a:stretch>
        </p:blipFill>
        <p:spPr>
          <a:xfrm>
            <a:off x="7062281" y="1610801"/>
            <a:ext cx="4707878" cy="4352817"/>
          </a:xfrm>
          <a:prstGeom prst="rect">
            <a:avLst/>
          </a:prstGeom>
        </p:spPr>
      </p:pic>
      <p:sp>
        <p:nvSpPr>
          <p:cNvPr id="9" name="Arrow: Right 8">
            <a:extLst>
              <a:ext uri="{FF2B5EF4-FFF2-40B4-BE49-F238E27FC236}">
                <a16:creationId xmlns:a16="http://schemas.microsoft.com/office/drawing/2014/main" id="{976697F7-C7DB-410A-BBB9-8A1D0772D6F8}"/>
              </a:ext>
            </a:extLst>
          </p:cNvPr>
          <p:cNvSpPr/>
          <p:nvPr/>
        </p:nvSpPr>
        <p:spPr>
          <a:xfrm>
            <a:off x="5463309" y="3429000"/>
            <a:ext cx="1265381" cy="591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4277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4: </a:t>
            </a:r>
            <a:r>
              <a:rPr lang="en-US" dirty="0">
                <a:solidFill>
                  <a:prstClr val="black"/>
                </a:solidFill>
                <a:latin typeface="Calibri" panose="020F0502020204030204"/>
              </a:rPr>
              <a:t>Now we create a connection with our Cloud Account</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07B25966-8F9B-44AB-9DAD-E03074719EAC}"/>
              </a:ext>
            </a:extLst>
          </p:cNvPr>
          <p:cNvPicPr>
            <a:picLocks noChangeAspect="1"/>
          </p:cNvPicPr>
          <p:nvPr/>
        </p:nvPicPr>
        <p:blipFill>
          <a:blip r:embed="rId3"/>
          <a:stretch>
            <a:fillRect/>
          </a:stretch>
        </p:blipFill>
        <p:spPr>
          <a:xfrm>
            <a:off x="561443" y="1309829"/>
            <a:ext cx="10861964" cy="4769081"/>
          </a:xfrm>
          <a:prstGeom prst="rect">
            <a:avLst/>
          </a:prstGeom>
        </p:spPr>
      </p:pic>
    </p:spTree>
    <p:extLst>
      <p:ext uri="{BB962C8B-B14F-4D97-AF65-F5344CB8AC3E}">
        <p14:creationId xmlns:p14="http://schemas.microsoft.com/office/powerpoint/2010/main" val="3128762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5: </a:t>
            </a:r>
            <a:r>
              <a:rPr lang="en-US" dirty="0">
                <a:solidFill>
                  <a:prstClr val="black"/>
                </a:solidFill>
                <a:latin typeface="Calibri" panose="020F0502020204030204"/>
              </a:rPr>
              <a:t>Check the connection on Hana Cloud Account </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3B02027-CE35-4B2C-8239-371D5ABCB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03" y="1218211"/>
            <a:ext cx="10252364" cy="498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54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6: </a:t>
            </a:r>
            <a:r>
              <a:rPr lang="en-US" dirty="0">
                <a:solidFill>
                  <a:prstClr val="black"/>
                </a:solidFill>
                <a:latin typeface="Calibri" panose="020F0502020204030204"/>
              </a:rPr>
              <a:t>Connect on-premise system to cloud using SCC</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189A366-DA98-408E-97D4-F0D36518FBD0}"/>
              </a:ext>
            </a:extLst>
          </p:cNvPr>
          <p:cNvPicPr>
            <a:picLocks noChangeAspect="1"/>
          </p:cNvPicPr>
          <p:nvPr/>
        </p:nvPicPr>
        <p:blipFill>
          <a:blip r:embed="rId3"/>
          <a:stretch>
            <a:fillRect/>
          </a:stretch>
        </p:blipFill>
        <p:spPr>
          <a:xfrm>
            <a:off x="386456" y="1533287"/>
            <a:ext cx="2555327" cy="2266099"/>
          </a:xfrm>
          <a:prstGeom prst="rect">
            <a:avLst/>
          </a:prstGeom>
        </p:spPr>
      </p:pic>
      <p:pic>
        <p:nvPicPr>
          <p:cNvPr id="7" name="Picture 6">
            <a:extLst>
              <a:ext uri="{FF2B5EF4-FFF2-40B4-BE49-F238E27FC236}">
                <a16:creationId xmlns:a16="http://schemas.microsoft.com/office/drawing/2014/main" id="{3A762452-0A45-4718-99A6-002D09E24C38}"/>
              </a:ext>
            </a:extLst>
          </p:cNvPr>
          <p:cNvPicPr>
            <a:picLocks noChangeAspect="1"/>
          </p:cNvPicPr>
          <p:nvPr/>
        </p:nvPicPr>
        <p:blipFill>
          <a:blip r:embed="rId4"/>
          <a:stretch>
            <a:fillRect/>
          </a:stretch>
        </p:blipFill>
        <p:spPr>
          <a:xfrm>
            <a:off x="3714133" y="1533285"/>
            <a:ext cx="2318327" cy="2266099"/>
          </a:xfrm>
          <a:prstGeom prst="rect">
            <a:avLst/>
          </a:prstGeom>
        </p:spPr>
      </p:pic>
      <p:pic>
        <p:nvPicPr>
          <p:cNvPr id="9" name="Picture 8">
            <a:extLst>
              <a:ext uri="{FF2B5EF4-FFF2-40B4-BE49-F238E27FC236}">
                <a16:creationId xmlns:a16="http://schemas.microsoft.com/office/drawing/2014/main" id="{26C5A7C8-E72B-47AA-B0B9-6F5845FA28CB}"/>
              </a:ext>
            </a:extLst>
          </p:cNvPr>
          <p:cNvPicPr>
            <a:picLocks noChangeAspect="1"/>
          </p:cNvPicPr>
          <p:nvPr/>
        </p:nvPicPr>
        <p:blipFill>
          <a:blip r:embed="rId5"/>
          <a:stretch>
            <a:fillRect/>
          </a:stretch>
        </p:blipFill>
        <p:spPr>
          <a:xfrm>
            <a:off x="6754703" y="1504389"/>
            <a:ext cx="2318327" cy="2323889"/>
          </a:xfrm>
          <a:prstGeom prst="rect">
            <a:avLst/>
          </a:prstGeom>
        </p:spPr>
      </p:pic>
      <p:pic>
        <p:nvPicPr>
          <p:cNvPr id="10" name="Picture 9">
            <a:extLst>
              <a:ext uri="{FF2B5EF4-FFF2-40B4-BE49-F238E27FC236}">
                <a16:creationId xmlns:a16="http://schemas.microsoft.com/office/drawing/2014/main" id="{E52B1CB9-64BA-40E8-8190-5DED84E0A313}"/>
              </a:ext>
            </a:extLst>
          </p:cNvPr>
          <p:cNvPicPr>
            <a:picLocks noChangeAspect="1"/>
          </p:cNvPicPr>
          <p:nvPr/>
        </p:nvPicPr>
        <p:blipFill>
          <a:blip r:embed="rId6"/>
          <a:stretch>
            <a:fillRect/>
          </a:stretch>
        </p:blipFill>
        <p:spPr>
          <a:xfrm>
            <a:off x="9795274" y="1533285"/>
            <a:ext cx="2131778" cy="2323889"/>
          </a:xfrm>
          <a:prstGeom prst="rect">
            <a:avLst/>
          </a:prstGeom>
        </p:spPr>
      </p:pic>
      <p:pic>
        <p:nvPicPr>
          <p:cNvPr id="11" name="Picture 10">
            <a:extLst>
              <a:ext uri="{FF2B5EF4-FFF2-40B4-BE49-F238E27FC236}">
                <a16:creationId xmlns:a16="http://schemas.microsoft.com/office/drawing/2014/main" id="{DC3E081F-DDC3-4E90-83E5-D3B619EF1FED}"/>
              </a:ext>
            </a:extLst>
          </p:cNvPr>
          <p:cNvPicPr>
            <a:picLocks noChangeAspect="1"/>
          </p:cNvPicPr>
          <p:nvPr/>
        </p:nvPicPr>
        <p:blipFill>
          <a:blip r:embed="rId7"/>
          <a:stretch>
            <a:fillRect/>
          </a:stretch>
        </p:blipFill>
        <p:spPr>
          <a:xfrm>
            <a:off x="9795275" y="4248726"/>
            <a:ext cx="2131778" cy="1923968"/>
          </a:xfrm>
          <a:prstGeom prst="rect">
            <a:avLst/>
          </a:prstGeom>
        </p:spPr>
      </p:pic>
      <p:pic>
        <p:nvPicPr>
          <p:cNvPr id="12" name="Picture 11">
            <a:extLst>
              <a:ext uri="{FF2B5EF4-FFF2-40B4-BE49-F238E27FC236}">
                <a16:creationId xmlns:a16="http://schemas.microsoft.com/office/drawing/2014/main" id="{639BF260-6B2E-47E1-B830-4C5C86B7B81C}"/>
              </a:ext>
            </a:extLst>
          </p:cNvPr>
          <p:cNvPicPr>
            <a:picLocks noChangeAspect="1"/>
          </p:cNvPicPr>
          <p:nvPr/>
        </p:nvPicPr>
        <p:blipFill>
          <a:blip r:embed="rId8"/>
          <a:stretch>
            <a:fillRect/>
          </a:stretch>
        </p:blipFill>
        <p:spPr>
          <a:xfrm>
            <a:off x="6689199" y="4248726"/>
            <a:ext cx="2449334" cy="1923968"/>
          </a:xfrm>
          <a:prstGeom prst="rect">
            <a:avLst/>
          </a:prstGeom>
        </p:spPr>
      </p:pic>
      <p:pic>
        <p:nvPicPr>
          <p:cNvPr id="13" name="Picture 12">
            <a:extLst>
              <a:ext uri="{FF2B5EF4-FFF2-40B4-BE49-F238E27FC236}">
                <a16:creationId xmlns:a16="http://schemas.microsoft.com/office/drawing/2014/main" id="{9530B6E3-9A2E-4C7F-9D6D-FFAD9F2A1C6D}"/>
              </a:ext>
            </a:extLst>
          </p:cNvPr>
          <p:cNvPicPr>
            <a:picLocks noChangeAspect="1"/>
          </p:cNvPicPr>
          <p:nvPr/>
        </p:nvPicPr>
        <p:blipFill>
          <a:blip r:embed="rId9"/>
          <a:stretch>
            <a:fillRect/>
          </a:stretch>
        </p:blipFill>
        <p:spPr>
          <a:xfrm>
            <a:off x="3714133" y="4229872"/>
            <a:ext cx="2318327" cy="1923969"/>
          </a:xfrm>
          <a:prstGeom prst="rect">
            <a:avLst/>
          </a:prstGeom>
        </p:spPr>
      </p:pic>
      <p:sp>
        <p:nvSpPr>
          <p:cNvPr id="14" name="Arrow: Chevron 13">
            <a:extLst>
              <a:ext uri="{FF2B5EF4-FFF2-40B4-BE49-F238E27FC236}">
                <a16:creationId xmlns:a16="http://schemas.microsoft.com/office/drawing/2014/main" id="{4D5C7E4A-4608-4982-A39A-205A3BACC883}"/>
              </a:ext>
            </a:extLst>
          </p:cNvPr>
          <p:cNvSpPr/>
          <p:nvPr/>
        </p:nvSpPr>
        <p:spPr>
          <a:xfrm>
            <a:off x="3057392" y="2170544"/>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Arrow: Chevron 14">
            <a:extLst>
              <a:ext uri="{FF2B5EF4-FFF2-40B4-BE49-F238E27FC236}">
                <a16:creationId xmlns:a16="http://schemas.microsoft.com/office/drawing/2014/main" id="{9E33AD4F-A297-4B9D-986B-9CA9A0FB9E23}"/>
              </a:ext>
            </a:extLst>
          </p:cNvPr>
          <p:cNvSpPr/>
          <p:nvPr/>
        </p:nvSpPr>
        <p:spPr>
          <a:xfrm rot="10800000">
            <a:off x="9210672"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Arrow: Chevron 15">
            <a:extLst>
              <a:ext uri="{FF2B5EF4-FFF2-40B4-BE49-F238E27FC236}">
                <a16:creationId xmlns:a16="http://schemas.microsoft.com/office/drawing/2014/main" id="{51C9AD7D-38EE-40C3-A8DF-B1796E680B5D}"/>
              </a:ext>
            </a:extLst>
          </p:cNvPr>
          <p:cNvSpPr/>
          <p:nvPr/>
        </p:nvSpPr>
        <p:spPr>
          <a:xfrm rot="5400000">
            <a:off x="10600939" y="3563423"/>
            <a:ext cx="272670"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Chevron 16">
            <a:extLst>
              <a:ext uri="{FF2B5EF4-FFF2-40B4-BE49-F238E27FC236}">
                <a16:creationId xmlns:a16="http://schemas.microsoft.com/office/drawing/2014/main" id="{12DA2C56-BB4B-469C-BDB0-904D4F215A4B}"/>
              </a:ext>
            </a:extLst>
          </p:cNvPr>
          <p:cNvSpPr/>
          <p:nvPr/>
        </p:nvSpPr>
        <p:spPr>
          <a:xfrm>
            <a:off x="9196392" y="2170543"/>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DC2CC9E2-A78B-4F3F-91AC-6ED4649FA7C2}"/>
              </a:ext>
            </a:extLst>
          </p:cNvPr>
          <p:cNvSpPr/>
          <p:nvPr/>
        </p:nvSpPr>
        <p:spPr>
          <a:xfrm>
            <a:off x="6118877" y="2205701"/>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hevron 18">
            <a:extLst>
              <a:ext uri="{FF2B5EF4-FFF2-40B4-BE49-F238E27FC236}">
                <a16:creationId xmlns:a16="http://schemas.microsoft.com/office/drawing/2014/main" id="{9A8D9E4E-A52F-4E16-8876-A77A3C04DB9C}"/>
              </a:ext>
            </a:extLst>
          </p:cNvPr>
          <p:cNvSpPr/>
          <p:nvPr/>
        </p:nvSpPr>
        <p:spPr>
          <a:xfrm rot="10800000">
            <a:off x="3065040" y="4587698"/>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Chevron 20">
            <a:extLst>
              <a:ext uri="{FF2B5EF4-FFF2-40B4-BE49-F238E27FC236}">
                <a16:creationId xmlns:a16="http://schemas.microsoft.com/office/drawing/2014/main" id="{142BB9AE-B451-481B-B93B-4B65FE07B952}"/>
              </a:ext>
            </a:extLst>
          </p:cNvPr>
          <p:cNvSpPr/>
          <p:nvPr/>
        </p:nvSpPr>
        <p:spPr>
          <a:xfrm rot="10800000">
            <a:off x="6104596"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23" name="Picture 22">
            <a:extLst>
              <a:ext uri="{FF2B5EF4-FFF2-40B4-BE49-F238E27FC236}">
                <a16:creationId xmlns:a16="http://schemas.microsoft.com/office/drawing/2014/main" id="{1CC1BA66-3620-4824-80C1-7987E28FC165}"/>
              </a:ext>
            </a:extLst>
          </p:cNvPr>
          <p:cNvPicPr>
            <a:picLocks noChangeAspect="1"/>
          </p:cNvPicPr>
          <p:nvPr/>
        </p:nvPicPr>
        <p:blipFill>
          <a:blip r:embed="rId10"/>
          <a:stretch>
            <a:fillRect/>
          </a:stretch>
        </p:blipFill>
        <p:spPr>
          <a:xfrm>
            <a:off x="386456" y="4189286"/>
            <a:ext cx="2678583" cy="1923968"/>
          </a:xfrm>
          <a:prstGeom prst="rect">
            <a:avLst/>
          </a:prstGeom>
        </p:spPr>
      </p:pic>
    </p:spTree>
    <p:extLst>
      <p:ext uri="{BB962C8B-B14F-4D97-AF65-F5344CB8AC3E}">
        <p14:creationId xmlns:p14="http://schemas.microsoft.com/office/powerpoint/2010/main" val="1446367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completed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sz="1800" i="0" dirty="0">
                <a:effectLst/>
                <a:latin typeface="Calibri" panose="020F0502020204030204" pitchFamily="34" charset="0"/>
                <a:cs typeface="Calibri" panose="020F0502020204030204" pitchFamily="34" charset="0"/>
              </a:rPr>
              <a:t>We have D</a:t>
            </a:r>
            <a:r>
              <a:rPr lang="en-US" dirty="0">
                <a:latin typeface="Calibri" panose="020F0502020204030204" pitchFamily="34" charset="0"/>
                <a:cs typeface="Calibri" panose="020F0502020204030204" pitchFamily="34" charset="0"/>
              </a:rPr>
              <a:t>one with Connect , now we are now successfully connected to cloud using SCC.</a:t>
            </a:r>
            <a:endParaRPr kumimoji="0" lang="en-IN" sz="180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7AFFD8A-2549-4A70-9456-CFD677FE6DD4}"/>
              </a:ext>
            </a:extLst>
          </p:cNvPr>
          <p:cNvPicPr>
            <a:picLocks noChangeAspect="1"/>
          </p:cNvPicPr>
          <p:nvPr/>
        </p:nvPicPr>
        <p:blipFill>
          <a:blip r:embed="rId3"/>
          <a:stretch>
            <a:fillRect/>
          </a:stretch>
        </p:blipFill>
        <p:spPr>
          <a:xfrm>
            <a:off x="631953" y="1148422"/>
            <a:ext cx="10928093" cy="5239239"/>
          </a:xfrm>
          <a:prstGeom prst="rect">
            <a:avLst/>
          </a:prstGeom>
        </p:spPr>
      </p:pic>
    </p:spTree>
    <p:extLst>
      <p:ext uri="{BB962C8B-B14F-4D97-AF65-F5344CB8AC3E}">
        <p14:creationId xmlns:p14="http://schemas.microsoft.com/office/powerpoint/2010/main" val="256943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Destination in BTP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Now once the cloud connector setup is done. We need to create a destination in the Business Technology Platform (BTP) to assess our SAP system in the BAS.</a:t>
            </a:r>
          </a:p>
          <a:p>
            <a:r>
              <a:rPr lang="en-US" dirty="0"/>
              <a:t>There are two ways to create a destination in BTP:</a:t>
            </a:r>
          </a:p>
          <a:p>
            <a:pPr marL="342900" indent="-342900">
              <a:buAutoNum type="arabicPeriod"/>
            </a:pPr>
            <a:r>
              <a:rPr lang="en-US" dirty="0"/>
              <a:t>Create  a destination directly in BTP (</a:t>
            </a:r>
            <a:r>
              <a:rPr lang="en-US" dirty="0">
                <a:solidFill>
                  <a:schemeClr val="accent6"/>
                </a:solidFill>
              </a:rPr>
              <a:t>Not Recommended</a:t>
            </a:r>
            <a:r>
              <a:rPr lang="en-US" dirty="0"/>
              <a:t>)</a:t>
            </a:r>
          </a:p>
          <a:p>
            <a:pPr marL="342900" indent="-342900">
              <a:buAutoNum type="arabicPeriod"/>
            </a:pPr>
            <a:r>
              <a:rPr lang="en-US" dirty="0"/>
              <a:t>Creating the destination inside the BAS (Recommended)</a:t>
            </a:r>
          </a:p>
          <a:p>
            <a:endParaRPr lang="en-US" dirty="0">
              <a:solidFill>
                <a:schemeClr val="accent6"/>
              </a:solidFill>
            </a:endParaRPr>
          </a:p>
          <a:p>
            <a:r>
              <a:rPr lang="en-US" dirty="0"/>
              <a:t>To create a destination directly in BTP </a:t>
            </a:r>
          </a:p>
          <a:p>
            <a:pPr marL="285750" indent="-285750">
              <a:buFont typeface="Wingdings" panose="05000000000000000000" pitchFamily="2" charset="2"/>
              <a:buChar char="§"/>
            </a:pPr>
            <a:r>
              <a:rPr lang="en-US" dirty="0"/>
              <a:t>Go to the </a:t>
            </a:r>
            <a:r>
              <a:rPr lang="en-US" dirty="0">
                <a:solidFill>
                  <a:schemeClr val="accent6"/>
                </a:solidFill>
              </a:rPr>
              <a:t>Connectivity</a:t>
            </a:r>
            <a:r>
              <a:rPr lang="en-US" dirty="0"/>
              <a:t> &gt; </a:t>
            </a:r>
            <a:r>
              <a:rPr lang="en-US" dirty="0">
                <a:solidFill>
                  <a:schemeClr val="accent6"/>
                </a:solidFill>
              </a:rPr>
              <a:t>Destinations</a:t>
            </a:r>
            <a:r>
              <a:rPr lang="en-US" dirty="0"/>
              <a:t> and here click on </a:t>
            </a:r>
            <a:r>
              <a:rPr lang="en-US" dirty="0">
                <a:solidFill>
                  <a:schemeClr val="accent6"/>
                </a:solidFill>
              </a:rPr>
              <a:t>New Destination</a:t>
            </a:r>
          </a:p>
          <a:p>
            <a:pPr marL="285750" indent="-285750">
              <a:buFont typeface="Wingdings" panose="05000000000000000000" pitchFamily="2" charset="2"/>
              <a:buChar char="§"/>
            </a:pPr>
            <a:r>
              <a:rPr lang="en-US" dirty="0"/>
              <a:t>Then a new Destination Configuration will open.</a:t>
            </a:r>
          </a:p>
          <a:p>
            <a:pPr marL="285750" indent="-285750">
              <a:buFont typeface="Wingdings" panose="05000000000000000000" pitchFamily="2" charset="2"/>
              <a:buChar char="§"/>
            </a:pPr>
            <a:r>
              <a:rPr lang="en-US" dirty="0"/>
              <a:t>Enter all the details of the system and press save.</a:t>
            </a:r>
          </a:p>
          <a:p>
            <a:pPr marL="285750" indent="-285750">
              <a:buFont typeface="Wingdings" panose="05000000000000000000" pitchFamily="2" charset="2"/>
              <a:buChar char="§"/>
            </a:pPr>
            <a:r>
              <a:rPr lang="en-US" dirty="0"/>
              <a:t>After that check the connection with destination.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59E3E38-ADD1-4737-A459-23ED7995D464}"/>
              </a:ext>
            </a:extLst>
          </p:cNvPr>
          <p:cNvPicPr>
            <a:picLocks noChangeAspect="1"/>
          </p:cNvPicPr>
          <p:nvPr/>
        </p:nvPicPr>
        <p:blipFill>
          <a:blip r:embed="rId3"/>
          <a:stretch>
            <a:fillRect/>
          </a:stretch>
        </p:blipFill>
        <p:spPr>
          <a:xfrm>
            <a:off x="5544124" y="3295967"/>
            <a:ext cx="5879282" cy="2782943"/>
          </a:xfrm>
          <a:prstGeom prst="rect">
            <a:avLst/>
          </a:prstGeom>
        </p:spPr>
      </p:pic>
      <p:sp>
        <p:nvSpPr>
          <p:cNvPr id="11" name="TextBox 10">
            <a:extLst>
              <a:ext uri="{FF2B5EF4-FFF2-40B4-BE49-F238E27FC236}">
                <a16:creationId xmlns:a16="http://schemas.microsoft.com/office/drawing/2014/main" id="{021D8A17-0815-4530-9855-3837C92571B0}"/>
              </a:ext>
            </a:extLst>
          </p:cNvPr>
          <p:cNvSpPr txBox="1"/>
          <p:nvPr/>
        </p:nvSpPr>
        <p:spPr>
          <a:xfrm>
            <a:off x="261764" y="4172773"/>
            <a:ext cx="5104056" cy="1754326"/>
          </a:xfrm>
          <a:prstGeom prst="rect">
            <a:avLst/>
          </a:prstGeom>
          <a:noFill/>
        </p:spPr>
        <p:txBody>
          <a:bodyPr wrap="square">
            <a:spAutoFit/>
          </a:bodyPr>
          <a:lstStyle/>
          <a:p>
            <a:r>
              <a:rPr lang="en-US" dirty="0"/>
              <a:t>This way of creating destination is not recommended because in this method, to assess the odata service in the fiori application some additional properties are required. Adding that properties is a little tricky and can lead to error.</a:t>
            </a:r>
          </a:p>
          <a:p>
            <a:r>
              <a:rPr lang="en-US" dirty="0">
                <a:solidFill>
                  <a:schemeClr val="accent6"/>
                </a:solidFill>
              </a:rPr>
              <a:t>That’s why we will not use this method.</a:t>
            </a:r>
          </a:p>
        </p:txBody>
      </p:sp>
    </p:spTree>
    <p:extLst>
      <p:ext uri="{BB962C8B-B14F-4D97-AF65-F5344CB8AC3E}">
        <p14:creationId xmlns:p14="http://schemas.microsoft.com/office/powerpoint/2010/main" val="3886489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Destination Inside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To create the destination directly using BAS follow the step:</a:t>
            </a:r>
          </a:p>
          <a:p>
            <a:pPr marL="342900" indent="-342900">
              <a:buFont typeface="+mj-lt"/>
              <a:buAutoNum type="arabicPeriod"/>
            </a:pPr>
            <a:r>
              <a:rPr lang="en-US" dirty="0"/>
              <a:t>Start your BAS tool and in that go to the service center in the left side bar.</a:t>
            </a:r>
          </a:p>
          <a:p>
            <a:pPr marL="342900" indent="-342900">
              <a:buFont typeface="+mj-lt"/>
              <a:buAutoNum type="arabicPeriod"/>
            </a:pPr>
            <a:r>
              <a:rPr lang="en-US" dirty="0"/>
              <a:t>Then under the SAP SYSTEM section choose your subaccount and click on plus button +</a:t>
            </a:r>
          </a:p>
          <a:p>
            <a:pPr marL="342900" indent="-342900">
              <a:buFont typeface="+mj-lt"/>
              <a:buAutoNum type="arabicPeriod"/>
            </a:pPr>
            <a:r>
              <a:rPr lang="en-US" dirty="0"/>
              <a:t>Fill the details as shown and press Add. You can create a new Project for the template to test this destination.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BEA4DC5-28DF-4BBD-AF6D-5518687AE6A7}"/>
              </a:ext>
            </a:extLst>
          </p:cNvPr>
          <p:cNvPicPr>
            <a:picLocks noChangeAspect="1"/>
          </p:cNvPicPr>
          <p:nvPr/>
        </p:nvPicPr>
        <p:blipFill>
          <a:blip r:embed="rId3"/>
          <a:stretch>
            <a:fillRect/>
          </a:stretch>
        </p:blipFill>
        <p:spPr>
          <a:xfrm>
            <a:off x="261764" y="2034720"/>
            <a:ext cx="2168727" cy="2843862"/>
          </a:xfrm>
          <a:prstGeom prst="rect">
            <a:avLst/>
          </a:prstGeom>
        </p:spPr>
      </p:pic>
      <p:pic>
        <p:nvPicPr>
          <p:cNvPr id="6" name="Picture 5">
            <a:extLst>
              <a:ext uri="{FF2B5EF4-FFF2-40B4-BE49-F238E27FC236}">
                <a16:creationId xmlns:a16="http://schemas.microsoft.com/office/drawing/2014/main" id="{46BB6D8B-8711-4D60-9F1D-0E4A9A29FADE}"/>
              </a:ext>
            </a:extLst>
          </p:cNvPr>
          <p:cNvPicPr>
            <a:picLocks noChangeAspect="1"/>
          </p:cNvPicPr>
          <p:nvPr/>
        </p:nvPicPr>
        <p:blipFill>
          <a:blip r:embed="rId4"/>
          <a:stretch>
            <a:fillRect/>
          </a:stretch>
        </p:blipFill>
        <p:spPr>
          <a:xfrm>
            <a:off x="2935377" y="2034720"/>
            <a:ext cx="1924885" cy="2843862"/>
          </a:xfrm>
          <a:prstGeom prst="rect">
            <a:avLst/>
          </a:prstGeom>
        </p:spPr>
      </p:pic>
      <p:pic>
        <p:nvPicPr>
          <p:cNvPr id="9" name="Picture 8">
            <a:extLst>
              <a:ext uri="{FF2B5EF4-FFF2-40B4-BE49-F238E27FC236}">
                <a16:creationId xmlns:a16="http://schemas.microsoft.com/office/drawing/2014/main" id="{26D4E870-A6D8-470B-AAAF-5D4D934D5129}"/>
              </a:ext>
            </a:extLst>
          </p:cNvPr>
          <p:cNvPicPr>
            <a:picLocks noChangeAspect="1"/>
          </p:cNvPicPr>
          <p:nvPr/>
        </p:nvPicPr>
        <p:blipFill>
          <a:blip r:embed="rId5"/>
          <a:stretch>
            <a:fillRect/>
          </a:stretch>
        </p:blipFill>
        <p:spPr>
          <a:xfrm>
            <a:off x="5392253" y="2034720"/>
            <a:ext cx="3673086" cy="2847353"/>
          </a:xfrm>
          <a:prstGeom prst="rect">
            <a:avLst/>
          </a:prstGeom>
        </p:spPr>
      </p:pic>
      <p:pic>
        <p:nvPicPr>
          <p:cNvPr id="11" name="Picture 10">
            <a:extLst>
              <a:ext uri="{FF2B5EF4-FFF2-40B4-BE49-F238E27FC236}">
                <a16:creationId xmlns:a16="http://schemas.microsoft.com/office/drawing/2014/main" id="{DEF8A996-29A9-47E0-B991-DAAB8BDCA906}"/>
              </a:ext>
            </a:extLst>
          </p:cNvPr>
          <p:cNvPicPr>
            <a:picLocks noChangeAspect="1"/>
          </p:cNvPicPr>
          <p:nvPr/>
        </p:nvPicPr>
        <p:blipFill>
          <a:blip r:embed="rId6"/>
          <a:stretch>
            <a:fillRect/>
          </a:stretch>
        </p:blipFill>
        <p:spPr>
          <a:xfrm>
            <a:off x="9506897" y="2034721"/>
            <a:ext cx="2630470" cy="2843862"/>
          </a:xfrm>
          <a:prstGeom prst="rect">
            <a:avLst/>
          </a:prstGeom>
        </p:spPr>
      </p:pic>
      <p:pic>
        <p:nvPicPr>
          <p:cNvPr id="13" name="Picture 12">
            <a:extLst>
              <a:ext uri="{FF2B5EF4-FFF2-40B4-BE49-F238E27FC236}">
                <a16:creationId xmlns:a16="http://schemas.microsoft.com/office/drawing/2014/main" id="{53DF3701-97C6-48B9-A0B2-E65B0C0D1ABD}"/>
              </a:ext>
            </a:extLst>
          </p:cNvPr>
          <p:cNvPicPr>
            <a:picLocks noChangeAspect="1"/>
          </p:cNvPicPr>
          <p:nvPr/>
        </p:nvPicPr>
        <p:blipFill>
          <a:blip r:embed="rId7"/>
          <a:stretch>
            <a:fillRect/>
          </a:stretch>
        </p:blipFill>
        <p:spPr>
          <a:xfrm>
            <a:off x="4722725" y="4973334"/>
            <a:ext cx="3828422" cy="1813463"/>
          </a:xfrm>
          <a:prstGeom prst="rect">
            <a:avLst/>
          </a:prstGeom>
        </p:spPr>
      </p:pic>
      <p:cxnSp>
        <p:nvCxnSpPr>
          <p:cNvPr id="15" name="Straight Arrow Connector 14">
            <a:extLst>
              <a:ext uri="{FF2B5EF4-FFF2-40B4-BE49-F238E27FC236}">
                <a16:creationId xmlns:a16="http://schemas.microsoft.com/office/drawing/2014/main" id="{3709C19B-7CCA-4973-8513-EE3CC1BD8095}"/>
              </a:ext>
            </a:extLst>
          </p:cNvPr>
          <p:cNvCxnSpPr>
            <a:stCxn id="4" idx="3"/>
            <a:endCxn id="6" idx="1"/>
          </p:cNvCxnSpPr>
          <p:nvPr/>
        </p:nvCxnSpPr>
        <p:spPr>
          <a:xfrm>
            <a:off x="2430491" y="3456651"/>
            <a:ext cx="504886" cy="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478640A-F49F-4FBA-ADB4-06989F67C3BF}"/>
              </a:ext>
            </a:extLst>
          </p:cNvPr>
          <p:cNvCxnSpPr>
            <a:cxnSpLocks/>
            <a:stCxn id="6" idx="3"/>
            <a:endCxn id="9" idx="1"/>
          </p:cNvCxnSpPr>
          <p:nvPr/>
        </p:nvCxnSpPr>
        <p:spPr>
          <a:xfrm>
            <a:off x="4860262" y="3456651"/>
            <a:ext cx="531991" cy="1746"/>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4F82370-4E6C-4D14-9024-43F0CA172E27}"/>
              </a:ext>
            </a:extLst>
          </p:cNvPr>
          <p:cNvCxnSpPr>
            <a:cxnSpLocks/>
            <a:stCxn id="9" idx="3"/>
            <a:endCxn id="11" idx="1"/>
          </p:cNvCxnSpPr>
          <p:nvPr/>
        </p:nvCxnSpPr>
        <p:spPr>
          <a:xfrm flipV="1">
            <a:off x="9065339" y="3456652"/>
            <a:ext cx="441558" cy="1745"/>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ECADA58-95B5-4FBA-BC14-D834F2BB8F21}"/>
              </a:ext>
            </a:extLst>
          </p:cNvPr>
          <p:cNvCxnSpPr>
            <a:stCxn id="11" idx="2"/>
            <a:endCxn id="13" idx="3"/>
          </p:cNvCxnSpPr>
          <p:nvPr/>
        </p:nvCxnSpPr>
        <p:spPr>
          <a:xfrm rot="5400000">
            <a:off x="9185899" y="4243832"/>
            <a:ext cx="1001483" cy="2270985"/>
          </a:xfrm>
          <a:prstGeom prst="bentConnector2">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44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Connecting system to the VSCode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if we want to connect our system to the vscode we don’t need the Cloud Connector, because the VS code is already running in our local system and in our local system we can use the VPN to access our SAP System.</a:t>
            </a:r>
          </a:p>
          <a:p>
            <a:r>
              <a:rPr lang="en-US" dirty="0"/>
              <a:t>So to connect vs code to the system:</a:t>
            </a:r>
          </a:p>
          <a:p>
            <a:pPr marL="342900" indent="-342900">
              <a:buAutoNum type="arabicPeriod"/>
            </a:pPr>
            <a:r>
              <a:rPr lang="en-US" dirty="0"/>
              <a:t>Open application generator using the command palette.</a:t>
            </a:r>
          </a:p>
          <a:p>
            <a:pPr marL="342900" indent="-342900">
              <a:buAutoNum type="arabicPeriod"/>
            </a:pPr>
            <a:r>
              <a:rPr lang="en-US" dirty="0"/>
              <a:t>Create any type of project (let’s select the master detail).</a:t>
            </a:r>
          </a:p>
          <a:p>
            <a:pPr marL="342900" indent="-342900">
              <a:buAutoNum type="arabicPeriod"/>
            </a:pPr>
            <a:r>
              <a:rPr lang="en-US" dirty="0"/>
              <a:t>In the Data Sources as Connect to a System</a:t>
            </a:r>
          </a:p>
          <a:p>
            <a:pPr marL="342900" indent="-342900">
              <a:buAutoNum type="arabicPeriod"/>
            </a:pPr>
            <a:r>
              <a:rPr lang="en-US" dirty="0"/>
              <a:t>In system select New System and system type as ABAP on Premise</a:t>
            </a:r>
          </a:p>
          <a:p>
            <a:pPr marL="342900" indent="-342900">
              <a:buAutoNum type="arabicPeriod"/>
            </a:pPr>
            <a:r>
              <a:rPr lang="en-US" dirty="0"/>
              <a:t>And then Enter the system detail.</a:t>
            </a:r>
          </a:p>
          <a:p>
            <a:pPr marL="342900" indent="-342900">
              <a:buAutoNum type="arabicPeriod"/>
            </a:pPr>
            <a:r>
              <a:rPr lang="en-US" dirty="0"/>
              <a:t>Then complete the project setup.</a:t>
            </a:r>
          </a:p>
          <a:p>
            <a:pPr marL="342900" indent="-342900">
              <a:buAutoNum type="arabicPeriod"/>
            </a:pPr>
            <a:r>
              <a:rPr lang="en-US" dirty="0"/>
              <a:t>After that you can see the created system in the Fiori Tools option in the left side bar, under the SAP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5ECAA09-64BE-4BEE-939D-FC6C0BAEB714}"/>
              </a:ext>
            </a:extLst>
          </p:cNvPr>
          <p:cNvPicPr>
            <a:picLocks noChangeAspect="1"/>
          </p:cNvPicPr>
          <p:nvPr/>
        </p:nvPicPr>
        <p:blipFill>
          <a:blip r:embed="rId3"/>
          <a:stretch>
            <a:fillRect/>
          </a:stretch>
        </p:blipFill>
        <p:spPr>
          <a:xfrm>
            <a:off x="261764" y="3782942"/>
            <a:ext cx="2752383" cy="2714866"/>
          </a:xfrm>
          <a:prstGeom prst="rect">
            <a:avLst/>
          </a:prstGeom>
        </p:spPr>
      </p:pic>
      <p:pic>
        <p:nvPicPr>
          <p:cNvPr id="9" name="Picture 8">
            <a:extLst>
              <a:ext uri="{FF2B5EF4-FFF2-40B4-BE49-F238E27FC236}">
                <a16:creationId xmlns:a16="http://schemas.microsoft.com/office/drawing/2014/main" id="{8D5EC31B-E0F7-45BA-A252-7B0231D00C87}"/>
              </a:ext>
            </a:extLst>
          </p:cNvPr>
          <p:cNvPicPr>
            <a:picLocks noChangeAspect="1"/>
          </p:cNvPicPr>
          <p:nvPr/>
        </p:nvPicPr>
        <p:blipFill>
          <a:blip r:embed="rId4"/>
          <a:stretch>
            <a:fillRect/>
          </a:stretch>
        </p:blipFill>
        <p:spPr>
          <a:xfrm>
            <a:off x="3772008" y="3777017"/>
            <a:ext cx="3332596" cy="2714866"/>
          </a:xfrm>
          <a:prstGeom prst="rect">
            <a:avLst/>
          </a:prstGeom>
        </p:spPr>
      </p:pic>
      <p:pic>
        <p:nvPicPr>
          <p:cNvPr id="11" name="Picture 10">
            <a:extLst>
              <a:ext uri="{FF2B5EF4-FFF2-40B4-BE49-F238E27FC236}">
                <a16:creationId xmlns:a16="http://schemas.microsoft.com/office/drawing/2014/main" id="{12069DB5-583F-400D-916D-308D19B0FE52}"/>
              </a:ext>
            </a:extLst>
          </p:cNvPr>
          <p:cNvPicPr>
            <a:picLocks noChangeAspect="1"/>
          </p:cNvPicPr>
          <p:nvPr/>
        </p:nvPicPr>
        <p:blipFill>
          <a:blip r:embed="rId5"/>
          <a:stretch>
            <a:fillRect/>
          </a:stretch>
        </p:blipFill>
        <p:spPr>
          <a:xfrm>
            <a:off x="8326625" y="3777017"/>
            <a:ext cx="1851045" cy="2714866"/>
          </a:xfrm>
          <a:prstGeom prst="rect">
            <a:avLst/>
          </a:prstGeom>
        </p:spPr>
      </p:pic>
      <p:cxnSp>
        <p:nvCxnSpPr>
          <p:cNvPr id="15" name="Straight Arrow Connector 14">
            <a:extLst>
              <a:ext uri="{FF2B5EF4-FFF2-40B4-BE49-F238E27FC236}">
                <a16:creationId xmlns:a16="http://schemas.microsoft.com/office/drawing/2014/main" id="{31FDC1E1-B40A-4ADE-822C-D68DD2C30188}"/>
              </a:ext>
            </a:extLst>
          </p:cNvPr>
          <p:cNvCxnSpPr>
            <a:stCxn id="6" idx="3"/>
            <a:endCxn id="9" idx="1"/>
          </p:cNvCxnSpPr>
          <p:nvPr/>
        </p:nvCxnSpPr>
        <p:spPr>
          <a:xfrm flipV="1">
            <a:off x="3014147" y="5134450"/>
            <a:ext cx="757861" cy="5925"/>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6C5F3A6-0B2A-477B-8ADA-11B2A4DD2644}"/>
              </a:ext>
            </a:extLst>
          </p:cNvPr>
          <p:cNvCxnSpPr>
            <a:stCxn id="9" idx="3"/>
            <a:endCxn id="11" idx="1"/>
          </p:cNvCxnSpPr>
          <p:nvPr/>
        </p:nvCxnSpPr>
        <p:spPr>
          <a:xfrm>
            <a:off x="7104604" y="5134450"/>
            <a:ext cx="1222021" cy="0"/>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373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68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CORS – Cross Origin Resource Sharing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82536" cy="369204"/>
          </a:xfrm>
          <a:prstGeom prst="rect">
            <a:avLst/>
          </a:prstGeom>
          <a:noFill/>
        </p:spPr>
        <p:txBody>
          <a:bodyPr wrap="square" rtlCol="0">
            <a:spAutoFit/>
          </a:bodyPr>
          <a:lstStyle/>
          <a:p>
            <a:r>
              <a:rPr lang="en-US" sz="1799" dirty="0">
                <a:solidFill>
                  <a:prstClr val="black"/>
                </a:solidFill>
                <a:latin typeface="Calibri"/>
              </a:rPr>
              <a:t>It is a browser security policy which prevent us connecting to a domain while running web page on a different domain.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Rectangle 20">
            <a:extLst>
              <a:ext uri="{FF2B5EF4-FFF2-40B4-BE49-F238E27FC236}">
                <a16:creationId xmlns:a16="http://schemas.microsoft.com/office/drawing/2014/main" id="{E2C8BA06-C7DF-4E06-A1DD-9F7A5C1A69B2}"/>
              </a:ext>
            </a:extLst>
          </p:cNvPr>
          <p:cNvSpPr/>
          <p:nvPr/>
        </p:nvSpPr>
        <p:spPr>
          <a:xfrm>
            <a:off x="2009280" y="1992213"/>
            <a:ext cx="1944216" cy="115212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Browser</a:t>
            </a:r>
          </a:p>
        </p:txBody>
      </p:sp>
      <p:sp>
        <p:nvSpPr>
          <p:cNvPr id="23" name="Rectangle 22">
            <a:extLst>
              <a:ext uri="{FF2B5EF4-FFF2-40B4-BE49-F238E27FC236}">
                <a16:creationId xmlns:a16="http://schemas.microsoft.com/office/drawing/2014/main" id="{00E22818-7435-4CD9-9D53-E437300DA596}"/>
              </a:ext>
            </a:extLst>
          </p:cNvPr>
          <p:cNvSpPr/>
          <p:nvPr/>
        </p:nvSpPr>
        <p:spPr>
          <a:xfrm>
            <a:off x="10786856" y="1940598"/>
            <a:ext cx="648072" cy="136815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a:t>
            </a:r>
          </a:p>
        </p:txBody>
      </p:sp>
      <p:cxnSp>
        <p:nvCxnSpPr>
          <p:cNvPr id="24" name="Straight Arrow Connector 23">
            <a:extLst>
              <a:ext uri="{FF2B5EF4-FFF2-40B4-BE49-F238E27FC236}">
                <a16:creationId xmlns:a16="http://schemas.microsoft.com/office/drawing/2014/main" id="{93A9F850-CF75-40D5-AC54-A6DB4E198DA8}"/>
              </a:ext>
            </a:extLst>
          </p:cNvPr>
          <p:cNvCxnSpPr>
            <a:cxnSpLocks/>
            <a:stCxn id="21" idx="3"/>
            <a:endCxn id="23" idx="1"/>
          </p:cNvCxnSpPr>
          <p:nvPr/>
        </p:nvCxnSpPr>
        <p:spPr>
          <a:xfrm>
            <a:off x="3953496" y="2568277"/>
            <a:ext cx="6833360" cy="56397"/>
          </a:xfrm>
          <a:prstGeom prst="straightConnector1">
            <a:avLst/>
          </a:prstGeom>
          <a:noFill/>
          <a:ln w="9525" cap="flat" cmpd="sng" algn="ctr">
            <a:solidFill>
              <a:srgbClr val="262767">
                <a:shade val="95000"/>
                <a:satMod val="105000"/>
              </a:srgbClr>
            </a:solidFill>
            <a:prstDash val="solid"/>
            <a:tailEnd type="triangle"/>
          </a:ln>
          <a:effectLst/>
        </p:spPr>
      </p:cxnSp>
      <p:sp>
        <p:nvSpPr>
          <p:cNvPr id="25" name="TextBox 24">
            <a:extLst>
              <a:ext uri="{FF2B5EF4-FFF2-40B4-BE49-F238E27FC236}">
                <a16:creationId xmlns:a16="http://schemas.microsoft.com/office/drawing/2014/main" id="{7A543D6B-CAA6-4302-AD59-5BC09EFA3D24}"/>
              </a:ext>
            </a:extLst>
          </p:cNvPr>
          <p:cNvSpPr txBox="1"/>
          <p:nvPr/>
        </p:nvSpPr>
        <p:spPr>
          <a:xfrm>
            <a:off x="5127700" y="2595117"/>
            <a:ext cx="3744416" cy="461665"/>
          </a:xfrm>
          <a:prstGeom prst="rect">
            <a:avLst/>
          </a:prstGeom>
          <a:noFill/>
        </p:spPr>
        <p:txBody>
          <a:bodyPr wrap="square" rtlCol="0">
            <a:spAutoFit/>
          </a:bodyPr>
          <a:lstStyle/>
          <a:p>
            <a:pPr defTabSz="1218987"/>
            <a:r>
              <a:rPr lang="en-US" sz="2400" dirty="0">
                <a:solidFill>
                  <a:prstClr val="black"/>
                </a:solidFill>
                <a:latin typeface="Segoe UI"/>
              </a:rPr>
              <a:t>Facebook.com</a:t>
            </a:r>
          </a:p>
        </p:txBody>
      </p:sp>
      <p:sp>
        <p:nvSpPr>
          <p:cNvPr id="26" name="Rectangle 25">
            <a:extLst>
              <a:ext uri="{FF2B5EF4-FFF2-40B4-BE49-F238E27FC236}">
                <a16:creationId xmlns:a16="http://schemas.microsoft.com/office/drawing/2014/main" id="{62F0B1B1-B8C8-403A-8BA2-64D95D7AC311}"/>
              </a:ext>
            </a:extLst>
          </p:cNvPr>
          <p:cNvSpPr/>
          <p:nvPr/>
        </p:nvSpPr>
        <p:spPr>
          <a:xfrm>
            <a:off x="6257752" y="4188457"/>
            <a:ext cx="1368152" cy="79208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Another Server</a:t>
            </a:r>
          </a:p>
        </p:txBody>
      </p:sp>
      <p:cxnSp>
        <p:nvCxnSpPr>
          <p:cNvPr id="27" name="Connector: Elbow 26">
            <a:extLst>
              <a:ext uri="{FF2B5EF4-FFF2-40B4-BE49-F238E27FC236}">
                <a16:creationId xmlns:a16="http://schemas.microsoft.com/office/drawing/2014/main" id="{A223B6AD-8965-4A3D-A43F-6F8480DA5250}"/>
              </a:ext>
            </a:extLst>
          </p:cNvPr>
          <p:cNvCxnSpPr>
            <a:cxnSpLocks/>
            <a:stCxn id="21" idx="2"/>
            <a:endCxn id="26" idx="1"/>
          </p:cNvCxnSpPr>
          <p:nvPr/>
        </p:nvCxnSpPr>
        <p:spPr>
          <a:xfrm rot="16200000" flipH="1">
            <a:off x="3899490" y="2226239"/>
            <a:ext cx="1440160" cy="3276364"/>
          </a:xfrm>
          <a:prstGeom prst="bentConnector2">
            <a:avLst/>
          </a:prstGeom>
          <a:noFill/>
          <a:ln w="9525" cap="flat" cmpd="sng" algn="ctr">
            <a:solidFill>
              <a:srgbClr val="262767">
                <a:shade val="95000"/>
                <a:satMod val="105000"/>
              </a:srgbClr>
            </a:solidFill>
            <a:prstDash val="solid"/>
            <a:tailEnd type="triangle"/>
          </a:ln>
          <a:effectLst/>
        </p:spPr>
      </p:cxnSp>
      <p:sp>
        <p:nvSpPr>
          <p:cNvPr id="28" name="TextBox 27">
            <a:extLst>
              <a:ext uri="{FF2B5EF4-FFF2-40B4-BE49-F238E27FC236}">
                <a16:creationId xmlns:a16="http://schemas.microsoft.com/office/drawing/2014/main" id="{E61DF12F-8019-442E-A9FC-0A147DADC8C4}"/>
              </a:ext>
            </a:extLst>
          </p:cNvPr>
          <p:cNvSpPr txBox="1"/>
          <p:nvPr/>
        </p:nvSpPr>
        <p:spPr>
          <a:xfrm>
            <a:off x="3233416" y="4241981"/>
            <a:ext cx="2088232" cy="461665"/>
          </a:xfrm>
          <a:prstGeom prst="rect">
            <a:avLst/>
          </a:prstGeom>
          <a:noFill/>
        </p:spPr>
        <p:txBody>
          <a:bodyPr wrap="square" rtlCol="0">
            <a:spAutoFit/>
          </a:bodyPr>
          <a:lstStyle/>
          <a:p>
            <a:pPr defTabSz="1218987"/>
            <a:r>
              <a:rPr lang="en-US" sz="2400" dirty="0">
                <a:solidFill>
                  <a:prstClr val="black"/>
                </a:solidFill>
                <a:latin typeface="Segoe UI"/>
              </a:rPr>
              <a:t>Google.com</a:t>
            </a:r>
          </a:p>
        </p:txBody>
      </p:sp>
      <p:sp>
        <p:nvSpPr>
          <p:cNvPr id="29" name="&quot;Not Allowed&quot; Symbol 28">
            <a:extLst>
              <a:ext uri="{FF2B5EF4-FFF2-40B4-BE49-F238E27FC236}">
                <a16:creationId xmlns:a16="http://schemas.microsoft.com/office/drawing/2014/main" id="{4261A446-07BB-49D9-8372-996BE1223F74}"/>
              </a:ext>
            </a:extLst>
          </p:cNvPr>
          <p:cNvSpPr/>
          <p:nvPr/>
        </p:nvSpPr>
        <p:spPr>
          <a:xfrm>
            <a:off x="2549340" y="3485458"/>
            <a:ext cx="864096" cy="720957"/>
          </a:xfrm>
          <a:prstGeom prst="noSmoking">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8246DF99-17E8-4E82-9164-DC62FCD6A018}"/>
              </a:ext>
            </a:extLst>
          </p:cNvPr>
          <p:cNvSpPr/>
          <p:nvPr/>
        </p:nvSpPr>
        <p:spPr>
          <a:xfrm>
            <a:off x="4260217" y="2125096"/>
            <a:ext cx="6092825" cy="261610"/>
          </a:xfrm>
          <a:prstGeom prst="rect">
            <a:avLst/>
          </a:prstGeom>
        </p:spPr>
        <p:txBody>
          <a:bodyPr>
            <a:spAutoFit/>
          </a:bodyPr>
          <a:lstStyle/>
          <a:p>
            <a:pPr defTabSz="1218987"/>
            <a:r>
              <a:rPr lang="en-US" sz="1050" dirty="0">
                <a:solidFill>
                  <a:prstClr val="black"/>
                </a:solidFill>
                <a:latin typeface="Segoe UI"/>
              </a:rPr>
              <a:t>https://localhost:8080</a:t>
            </a:r>
          </a:p>
        </p:txBody>
      </p:sp>
      <p:sp>
        <p:nvSpPr>
          <p:cNvPr id="31" name="Rectangle 30">
            <a:extLst>
              <a:ext uri="{FF2B5EF4-FFF2-40B4-BE49-F238E27FC236}">
                <a16:creationId xmlns:a16="http://schemas.microsoft.com/office/drawing/2014/main" id="{F2EDFFC2-A482-4408-8F4F-F932A021CFDB}"/>
              </a:ext>
            </a:extLst>
          </p:cNvPr>
          <p:cNvSpPr/>
          <p:nvPr/>
        </p:nvSpPr>
        <p:spPr>
          <a:xfrm>
            <a:off x="907083" y="4631377"/>
            <a:ext cx="6092825" cy="261610"/>
          </a:xfrm>
          <a:prstGeom prst="rect">
            <a:avLst/>
          </a:prstGeom>
        </p:spPr>
        <p:txBody>
          <a:bodyPr>
            <a:spAutoFit/>
          </a:bodyPr>
          <a:lstStyle/>
          <a:p>
            <a:pPr defTabSz="1218987"/>
            <a:r>
              <a:rPr lang="en-US" sz="1100" dirty="0">
                <a:solidFill>
                  <a:prstClr val="black"/>
                </a:solidFill>
                <a:latin typeface="Segoe UI"/>
              </a:rPr>
              <a:t>http://103.207.171.202:8021</a:t>
            </a:r>
            <a:r>
              <a:rPr lang="en-US" sz="1100" b="1" dirty="0">
                <a:solidFill>
                  <a:srgbClr val="FF0000"/>
                </a:solidFill>
                <a:latin typeface="Segoe UI"/>
              </a:rPr>
              <a:t>/sap</a:t>
            </a:r>
            <a:r>
              <a:rPr lang="en-US" sz="1100" dirty="0">
                <a:solidFill>
                  <a:prstClr val="black"/>
                </a:solidFill>
                <a:latin typeface="Segoe UI"/>
              </a:rPr>
              <a:t>/opu/odata/sap/ZOCT_ODATA_SRV/$metadata</a:t>
            </a:r>
          </a:p>
        </p:txBody>
      </p:sp>
      <p:sp>
        <p:nvSpPr>
          <p:cNvPr id="32" name="Rectangle 31">
            <a:extLst>
              <a:ext uri="{FF2B5EF4-FFF2-40B4-BE49-F238E27FC236}">
                <a16:creationId xmlns:a16="http://schemas.microsoft.com/office/drawing/2014/main" id="{D716B266-DD46-4146-80EA-91972EF2632C}"/>
              </a:ext>
            </a:extLst>
          </p:cNvPr>
          <p:cNvSpPr/>
          <p:nvPr/>
        </p:nvSpPr>
        <p:spPr>
          <a:xfrm>
            <a:off x="8966140" y="2386706"/>
            <a:ext cx="1512168" cy="438345"/>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Proxy</a:t>
            </a:r>
          </a:p>
        </p:txBody>
      </p:sp>
      <p:cxnSp>
        <p:nvCxnSpPr>
          <p:cNvPr id="33" name="Connector: Elbow 32">
            <a:extLst>
              <a:ext uri="{FF2B5EF4-FFF2-40B4-BE49-F238E27FC236}">
                <a16:creationId xmlns:a16="http://schemas.microsoft.com/office/drawing/2014/main" id="{2016B38E-49CC-4646-9C62-87FC2DE7D3C2}"/>
              </a:ext>
            </a:extLst>
          </p:cNvPr>
          <p:cNvCxnSpPr>
            <a:cxnSpLocks/>
            <a:stCxn id="32" idx="2"/>
            <a:endCxn id="26" idx="0"/>
          </p:cNvCxnSpPr>
          <p:nvPr/>
        </p:nvCxnSpPr>
        <p:spPr>
          <a:xfrm rot="5400000">
            <a:off x="7650323" y="2116556"/>
            <a:ext cx="1363406" cy="2780396"/>
          </a:xfrm>
          <a:prstGeom prst="bentConnector3">
            <a:avLst>
              <a:gd name="adj1" fmla="val 50000"/>
            </a:avLst>
          </a:prstGeom>
          <a:noFill/>
          <a:ln w="9525" cap="flat" cmpd="sng" algn="ctr">
            <a:solidFill>
              <a:srgbClr val="262767">
                <a:shade val="95000"/>
                <a:satMod val="105000"/>
              </a:srgbClr>
            </a:solidFill>
            <a:prstDash val="solid"/>
            <a:tailEnd type="triangle"/>
          </a:ln>
          <a:effectLst/>
        </p:spPr>
      </p:cxnSp>
      <p:sp>
        <p:nvSpPr>
          <p:cNvPr id="34" name="Rectangle 33">
            <a:extLst>
              <a:ext uri="{FF2B5EF4-FFF2-40B4-BE49-F238E27FC236}">
                <a16:creationId xmlns:a16="http://schemas.microsoft.com/office/drawing/2014/main" id="{D79FC58E-84EA-458A-9459-AE92A7AFC448}"/>
              </a:ext>
            </a:extLst>
          </p:cNvPr>
          <p:cNvSpPr/>
          <p:nvPr/>
        </p:nvSpPr>
        <p:spPr>
          <a:xfrm>
            <a:off x="849003" y="5318123"/>
            <a:ext cx="8507471" cy="461665"/>
          </a:xfrm>
          <a:prstGeom prst="rect">
            <a:avLst/>
          </a:prstGeom>
        </p:spPr>
        <p:txBody>
          <a:bodyPr wrap="square">
            <a:spAutoFit/>
          </a:bodyPr>
          <a:lstStyle/>
          <a:p>
            <a:pPr defTabSz="1218987"/>
            <a:r>
              <a:rPr lang="en-US" sz="2400" dirty="0">
                <a:solidFill>
                  <a:prstClr val="black"/>
                </a:solidFill>
                <a:latin typeface="Segoe UI"/>
              </a:rPr>
              <a:t>https://www.npmjs.com/package/@sap/ux-ui5-tooling</a:t>
            </a:r>
          </a:p>
        </p:txBody>
      </p:sp>
    </p:spTree>
    <p:extLst>
      <p:ext uri="{BB962C8B-B14F-4D97-AF65-F5344CB8AC3E}">
        <p14:creationId xmlns:p14="http://schemas.microsoft.com/office/powerpoint/2010/main" val="4258933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Integrating OData in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731511" cy="3970318"/>
          </a:xfrm>
          <a:prstGeom prst="rect">
            <a:avLst/>
          </a:prstGeom>
          <a:noFill/>
        </p:spPr>
        <p:txBody>
          <a:bodyPr wrap="square" rtlCol="0">
            <a:spAutoFit/>
          </a:bodyPr>
          <a:lstStyle/>
          <a:p>
            <a:pPr algn="just"/>
            <a:r>
              <a:rPr lang="en-US" dirty="0"/>
              <a:t>Before we start OData integration in our fiori project we need have to check that, we have added the package.json and ui5.yaml file in our project, if the we haven’t add then run these commands in the terminal to added these files:</a:t>
            </a:r>
          </a:p>
          <a:p>
            <a:pPr marL="285750" indent="-285750" algn="just">
              <a:buFontTx/>
              <a:buChar char="-"/>
            </a:pPr>
            <a:r>
              <a:rPr lang="en-US" dirty="0">
                <a:solidFill>
                  <a:schemeClr val="accent6"/>
                </a:solidFill>
              </a:rPr>
              <a:t>npm init</a:t>
            </a:r>
          </a:p>
          <a:p>
            <a:pPr marL="285750" indent="-285750" algn="just">
              <a:buFontTx/>
              <a:buChar char="-"/>
            </a:pPr>
            <a:r>
              <a:rPr lang="en-US" dirty="0">
                <a:solidFill>
                  <a:schemeClr val="accent6"/>
                </a:solidFill>
              </a:rPr>
              <a:t>ui5 init</a:t>
            </a:r>
          </a:p>
          <a:p>
            <a:pPr algn="just"/>
            <a:r>
              <a:rPr lang="en-US" dirty="0"/>
              <a:t>Now we have the required file in the project, we can proceed the integration.</a:t>
            </a:r>
          </a:p>
          <a:p>
            <a:pPr marL="342900" indent="-342900" algn="just">
              <a:buAutoNum type="arabicPeriod"/>
            </a:pPr>
            <a:r>
              <a:rPr lang="en-US" dirty="0"/>
              <a:t>Go to ui5.yaml file and add the middleware code (given in the link) to the file and save it.</a:t>
            </a:r>
          </a:p>
          <a:p>
            <a:pPr marL="342900" indent="-342900" algn="just">
              <a:buAutoNum type="arabicPeriod"/>
            </a:pPr>
            <a:r>
              <a:rPr lang="en-US" dirty="0"/>
              <a:t>Add the dependency of sap/ux-ui5-tooling to the project using the command: </a:t>
            </a:r>
            <a:r>
              <a:rPr lang="en-US" dirty="0">
                <a:solidFill>
                  <a:schemeClr val="accent6"/>
                </a:solidFill>
              </a:rPr>
              <a:t>npm install @sap/ux-ui5-tooling</a:t>
            </a:r>
          </a:p>
          <a:p>
            <a:pPr marL="342900" indent="-342900" algn="just">
              <a:buAutoNum type="arabicPeriod"/>
            </a:pPr>
            <a:r>
              <a:rPr lang="en-US" dirty="0"/>
              <a:t>Now add the </a:t>
            </a:r>
            <a:r>
              <a:rPr lang="en-US" dirty="0">
                <a:solidFill>
                  <a:schemeClr val="accent6"/>
                </a:solidFill>
              </a:rPr>
              <a:t>ui5</a:t>
            </a:r>
            <a:r>
              <a:rPr lang="en-US" dirty="0"/>
              <a:t> section in the package.json file to specify the dependencies related to ui5.</a:t>
            </a:r>
          </a:p>
          <a:p>
            <a:pPr marL="342900" indent="-342900" algn="just">
              <a:buAutoNum type="arabicPeriod"/>
            </a:pPr>
            <a:r>
              <a:rPr lang="en-US" dirty="0"/>
              <a:t>Now go to the </a:t>
            </a:r>
            <a:r>
              <a:rPr lang="en-US" dirty="0">
                <a:solidFill>
                  <a:schemeClr val="accent6"/>
                </a:solidFill>
              </a:rPr>
              <a:t>manifest.json </a:t>
            </a:r>
            <a:r>
              <a:rPr lang="en-US" dirty="0"/>
              <a:t>file we have to add a </a:t>
            </a:r>
            <a:r>
              <a:rPr lang="en-US" dirty="0">
                <a:solidFill>
                  <a:schemeClr val="accent6"/>
                </a:solidFill>
              </a:rPr>
              <a:t>dataSource</a:t>
            </a:r>
            <a:r>
              <a:rPr lang="en-US" dirty="0"/>
              <a:t> under the sap.app section and then create a </a:t>
            </a:r>
            <a:r>
              <a:rPr lang="en-US" dirty="0">
                <a:solidFill>
                  <a:schemeClr val="accent6"/>
                </a:solidFill>
              </a:rPr>
              <a:t>default model </a:t>
            </a:r>
            <a:r>
              <a:rPr lang="en-US" dirty="0"/>
              <a:t>to consume the service in UI.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1" name="Picture 10">
            <a:extLst>
              <a:ext uri="{FF2B5EF4-FFF2-40B4-BE49-F238E27FC236}">
                <a16:creationId xmlns:a16="http://schemas.microsoft.com/office/drawing/2014/main" id="{594BFF3E-5166-4D07-BC77-1BD08F36033A}"/>
              </a:ext>
            </a:extLst>
          </p:cNvPr>
          <p:cNvPicPr>
            <a:picLocks noChangeAspect="1"/>
          </p:cNvPicPr>
          <p:nvPr/>
        </p:nvPicPr>
        <p:blipFill>
          <a:blip r:embed="rId3"/>
          <a:stretch>
            <a:fillRect/>
          </a:stretch>
        </p:blipFill>
        <p:spPr>
          <a:xfrm>
            <a:off x="9083709" y="3429001"/>
            <a:ext cx="2821869" cy="1729532"/>
          </a:xfrm>
          <a:prstGeom prst="rect">
            <a:avLst/>
          </a:prstGeom>
        </p:spPr>
      </p:pic>
      <p:pic>
        <p:nvPicPr>
          <p:cNvPr id="13" name="Picture 12">
            <a:extLst>
              <a:ext uri="{FF2B5EF4-FFF2-40B4-BE49-F238E27FC236}">
                <a16:creationId xmlns:a16="http://schemas.microsoft.com/office/drawing/2014/main" id="{8A465A0F-BDF5-4542-AB70-B959F118BF45}"/>
              </a:ext>
            </a:extLst>
          </p:cNvPr>
          <p:cNvPicPr>
            <a:picLocks noChangeAspect="1"/>
          </p:cNvPicPr>
          <p:nvPr/>
        </p:nvPicPr>
        <p:blipFill>
          <a:blip r:embed="rId4"/>
          <a:stretch>
            <a:fillRect/>
          </a:stretch>
        </p:blipFill>
        <p:spPr>
          <a:xfrm>
            <a:off x="286421" y="5117456"/>
            <a:ext cx="3029535" cy="1413469"/>
          </a:xfrm>
          <a:prstGeom prst="rect">
            <a:avLst/>
          </a:prstGeom>
        </p:spPr>
      </p:pic>
      <p:pic>
        <p:nvPicPr>
          <p:cNvPr id="15" name="Picture 14">
            <a:extLst>
              <a:ext uri="{FF2B5EF4-FFF2-40B4-BE49-F238E27FC236}">
                <a16:creationId xmlns:a16="http://schemas.microsoft.com/office/drawing/2014/main" id="{4D1B115D-64D2-48FA-A873-993CDA52298E}"/>
              </a:ext>
            </a:extLst>
          </p:cNvPr>
          <p:cNvPicPr>
            <a:picLocks noChangeAspect="1"/>
          </p:cNvPicPr>
          <p:nvPr/>
        </p:nvPicPr>
        <p:blipFill>
          <a:blip r:embed="rId5"/>
          <a:stretch>
            <a:fillRect/>
          </a:stretch>
        </p:blipFill>
        <p:spPr>
          <a:xfrm>
            <a:off x="3994446" y="5117500"/>
            <a:ext cx="3762882" cy="1428451"/>
          </a:xfrm>
          <a:prstGeom prst="rect">
            <a:avLst/>
          </a:prstGeom>
        </p:spPr>
      </p:pic>
      <p:pic>
        <p:nvPicPr>
          <p:cNvPr id="17" name="Picture 16">
            <a:extLst>
              <a:ext uri="{FF2B5EF4-FFF2-40B4-BE49-F238E27FC236}">
                <a16:creationId xmlns:a16="http://schemas.microsoft.com/office/drawing/2014/main" id="{DF254771-FF40-4707-AD70-89AA3B16F80C}"/>
              </a:ext>
            </a:extLst>
          </p:cNvPr>
          <p:cNvPicPr>
            <a:picLocks noChangeAspect="1"/>
          </p:cNvPicPr>
          <p:nvPr/>
        </p:nvPicPr>
        <p:blipFill>
          <a:blip r:embed="rId6"/>
          <a:stretch>
            <a:fillRect/>
          </a:stretch>
        </p:blipFill>
        <p:spPr>
          <a:xfrm>
            <a:off x="9080862" y="896528"/>
            <a:ext cx="2824716" cy="1977301"/>
          </a:xfrm>
          <a:prstGeom prst="rect">
            <a:avLst/>
          </a:prstGeom>
        </p:spPr>
      </p:pic>
    </p:spTree>
    <p:extLst>
      <p:ext uri="{BB962C8B-B14F-4D97-AF65-F5344CB8AC3E}">
        <p14:creationId xmlns:p14="http://schemas.microsoft.com/office/powerpoint/2010/main" val="3617772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Association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440109" cy="313919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endParaRPr lang="en-US" sz="1799" dirty="0">
              <a:solidFill>
                <a:prstClr val="black"/>
              </a:solidFill>
              <a:latin typeface="Calibri" panose="020F0502020204030204"/>
              <a:cs typeface="Calibri" panose="020F0502020204030204" pitchFamily="34" charset="0"/>
            </a:endParaRPr>
          </a:p>
          <a:p>
            <a:pPr marL="285750" indent="-285750">
              <a:buFont typeface="Wingdings" panose="05000000000000000000" pitchFamily="2" charset="2"/>
              <a:buChar char="§"/>
              <a:defRPr/>
            </a:pPr>
            <a:r>
              <a:rPr lang="en-US" sz="1800" dirty="0"/>
              <a:t>In a typical ERP system the data is spread across multiple database tables. Example sales order header and items. We load this connected data using the foreign key relationship.</a:t>
            </a:r>
          </a:p>
          <a:p>
            <a:pPr marL="285750" indent="-285750">
              <a:buFont typeface="Wingdings" panose="05000000000000000000" pitchFamily="2" charset="2"/>
              <a:buChar char="§"/>
              <a:defRPr/>
            </a:pPr>
            <a:r>
              <a:rPr lang="en-US" sz="1800" dirty="0"/>
              <a:t>In case of OData service, each database table is transformed into an entity. Hence we also need a relation between these entities. So the foreign key is converted to a association.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Rectangle 8">
            <a:extLst>
              <a:ext uri="{FF2B5EF4-FFF2-40B4-BE49-F238E27FC236}">
                <a16:creationId xmlns:a16="http://schemas.microsoft.com/office/drawing/2014/main" id="{448ADD4A-A0DE-45C5-B441-1A74D44337B1}"/>
              </a:ext>
            </a:extLst>
          </p:cNvPr>
          <p:cNvSpPr/>
          <p:nvPr/>
        </p:nvSpPr>
        <p:spPr>
          <a:xfrm>
            <a:off x="378691" y="450873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10" name="Rectangle 9">
            <a:extLst>
              <a:ext uri="{FF2B5EF4-FFF2-40B4-BE49-F238E27FC236}">
                <a16:creationId xmlns:a16="http://schemas.microsoft.com/office/drawing/2014/main" id="{44364F5C-F300-4433-B4A7-9DCBFEFABFBE}"/>
              </a:ext>
            </a:extLst>
          </p:cNvPr>
          <p:cNvSpPr/>
          <p:nvPr/>
        </p:nvSpPr>
        <p:spPr>
          <a:xfrm>
            <a:off x="5347243" y="450873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11" name="Straight Connector 10">
            <a:extLst>
              <a:ext uri="{FF2B5EF4-FFF2-40B4-BE49-F238E27FC236}">
                <a16:creationId xmlns:a16="http://schemas.microsoft.com/office/drawing/2014/main" id="{CB257183-9C70-4C52-B46B-794AF238E395}"/>
              </a:ext>
            </a:extLst>
          </p:cNvPr>
          <p:cNvCxnSpPr>
            <a:stCxn id="9" idx="3"/>
            <a:endCxn id="10" idx="1"/>
          </p:cNvCxnSpPr>
          <p:nvPr/>
        </p:nvCxnSpPr>
        <p:spPr>
          <a:xfrm>
            <a:off x="3067084" y="5181654"/>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098CE5-6421-4D6A-A355-64F70EE1117B}"/>
              </a:ext>
            </a:extLst>
          </p:cNvPr>
          <p:cNvSpPr txBox="1"/>
          <p:nvPr/>
        </p:nvSpPr>
        <p:spPr>
          <a:xfrm>
            <a:off x="3067084" y="4813552"/>
            <a:ext cx="2531431" cy="369332"/>
          </a:xfrm>
          <a:prstGeom prst="rect">
            <a:avLst/>
          </a:prstGeom>
          <a:noFill/>
        </p:spPr>
        <p:txBody>
          <a:bodyPr wrap="square" rtlCol="0">
            <a:spAutoFit/>
          </a:bodyPr>
          <a:lstStyle/>
          <a:p>
            <a:r>
              <a:rPr lang="en-US" dirty="0"/>
              <a:t>1            relation        1</a:t>
            </a:r>
          </a:p>
        </p:txBody>
      </p:sp>
      <p:pic>
        <p:nvPicPr>
          <p:cNvPr id="19" name="Picture 18">
            <a:extLst>
              <a:ext uri="{FF2B5EF4-FFF2-40B4-BE49-F238E27FC236}">
                <a16:creationId xmlns:a16="http://schemas.microsoft.com/office/drawing/2014/main" id="{F0D6DA0A-59C3-4B90-B07F-FF3DCDA437C2}"/>
              </a:ext>
            </a:extLst>
          </p:cNvPr>
          <p:cNvPicPr>
            <a:picLocks noChangeAspect="1"/>
          </p:cNvPicPr>
          <p:nvPr/>
        </p:nvPicPr>
        <p:blipFill>
          <a:blip r:embed="rId3"/>
          <a:stretch>
            <a:fillRect/>
          </a:stretch>
        </p:blipFill>
        <p:spPr>
          <a:xfrm>
            <a:off x="8811032" y="1742268"/>
            <a:ext cx="2954107" cy="3559625"/>
          </a:xfrm>
          <a:prstGeom prst="rect">
            <a:avLst/>
          </a:prstGeom>
        </p:spPr>
      </p:pic>
    </p:spTree>
    <p:extLst>
      <p:ext uri="{BB962C8B-B14F-4D97-AF65-F5344CB8AC3E}">
        <p14:creationId xmlns:p14="http://schemas.microsoft.com/office/powerpoint/2010/main" val="3829522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Consume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Follow the steps given in the previous slide to configure the fiori app in BAS to consume the Odata service.</a:t>
            </a:r>
          </a:p>
          <a:p>
            <a:r>
              <a:rPr lang="en-US" dirty="0"/>
              <a:t>Once the configuration is complete the app will call the metadata of the application which we can check in the Network tab in browser.</a:t>
            </a:r>
          </a:p>
          <a:p>
            <a:endParaRPr lang="en-US" dirty="0"/>
          </a:p>
          <a:p>
            <a:r>
              <a:rPr lang="en-US" dirty="0"/>
              <a:t>Code Link:- </a:t>
            </a:r>
          </a:p>
          <a:p>
            <a:pPr marL="285750" indent="-285750">
              <a:buFontTx/>
              <a:buChar char="-"/>
            </a:pPr>
            <a:r>
              <a:rPr lang="en-US" dirty="0"/>
              <a:t>ui5.yaml</a:t>
            </a:r>
          </a:p>
          <a:p>
            <a:pPr marL="285750" indent="-285750">
              <a:buFontTx/>
              <a:buChar char="-"/>
            </a:pPr>
            <a:r>
              <a:rPr lang="en-US" dirty="0"/>
              <a:t>package.json</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6C79826-8B17-4564-BE69-7F584FD990CF}"/>
              </a:ext>
            </a:extLst>
          </p:cNvPr>
          <p:cNvPicPr>
            <a:picLocks noChangeAspect="1"/>
          </p:cNvPicPr>
          <p:nvPr/>
        </p:nvPicPr>
        <p:blipFill>
          <a:blip r:embed="rId3"/>
          <a:stretch>
            <a:fillRect/>
          </a:stretch>
        </p:blipFill>
        <p:spPr>
          <a:xfrm>
            <a:off x="2607145" y="3505211"/>
            <a:ext cx="8816261" cy="165160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189980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the app with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algn="just"/>
            <a:r>
              <a:rPr lang="en-US" dirty="0"/>
              <a:t>Now to get the data into the application we have to change the binding of the application. Initially the app is bind to the fruits data, so  we have to bind it form the OData properties.</a:t>
            </a:r>
          </a:p>
          <a:p>
            <a:pPr algn="just"/>
            <a:r>
              <a:rPr lang="en-US" dirty="0"/>
              <a:t>We also have to change the Route Match Handler (</a:t>
            </a:r>
            <a:r>
              <a:rPr lang="en-US" dirty="0">
                <a:solidFill>
                  <a:srgbClr val="FF0000"/>
                </a:solidFill>
              </a:rPr>
              <a:t>herculis</a:t>
            </a:r>
            <a:r>
              <a:rPr lang="en-US" dirty="0"/>
              <a:t>) code in the View2 controller.</a:t>
            </a:r>
          </a:p>
          <a:p>
            <a:pPr algn="just"/>
            <a:r>
              <a:rPr lang="en-US" dirty="0"/>
              <a:t>We have to add the </a:t>
            </a:r>
            <a:r>
              <a:rPr lang="en-US" dirty="0">
                <a:solidFill>
                  <a:srgbClr val="FF0000"/>
                </a:solidFill>
              </a:rPr>
              <a:t>growing</a:t>
            </a:r>
            <a:r>
              <a:rPr lang="en-US" dirty="0"/>
              <a:t> property to the list to </a:t>
            </a:r>
            <a:r>
              <a:rPr lang="en-US" dirty="0">
                <a:solidFill>
                  <a:srgbClr val="FF0000"/>
                </a:solidFill>
              </a:rPr>
              <a:t>support pagination.</a:t>
            </a:r>
          </a:p>
          <a:p>
            <a:pPr algn="just"/>
            <a:r>
              <a:rPr lang="en-US" dirty="0"/>
              <a:t>And we also have to change the search function to support the filter on the </a:t>
            </a:r>
            <a:r>
              <a:rPr lang="en-US" dirty="0">
                <a:solidFill>
                  <a:srgbClr val="FF0000"/>
                </a:solidFill>
              </a:rPr>
              <a:t>CATEGORY</a:t>
            </a:r>
            <a:r>
              <a:rPr lang="en-US" dirty="0"/>
              <a:t>.</a:t>
            </a:r>
          </a:p>
          <a:p>
            <a:pPr algn="just"/>
            <a:endParaRPr lang="en-US" dirty="0"/>
          </a:p>
          <a:p>
            <a:pPr algn="just"/>
            <a:endParaRPr lang="en-US" dirty="0"/>
          </a:p>
          <a:p>
            <a:pPr algn="just"/>
            <a:r>
              <a:rPr lang="en-US" dirty="0"/>
              <a:t>Code Link:- </a:t>
            </a:r>
          </a:p>
          <a:p>
            <a:pPr marL="285750" indent="-285750" algn="just">
              <a:buFontTx/>
              <a:buChar char="-"/>
            </a:pPr>
            <a:r>
              <a:rPr lang="en-US" dirty="0"/>
              <a:t>View1.view.xml</a:t>
            </a:r>
          </a:p>
          <a:p>
            <a:pPr marL="285750" indent="-285750" algn="just">
              <a:buFontTx/>
              <a:buChar char="-"/>
            </a:pPr>
            <a:r>
              <a:rPr lang="en-US" dirty="0"/>
              <a:t>View1.controller.js</a:t>
            </a:r>
          </a:p>
          <a:p>
            <a:pPr marL="285750" indent="-285750" algn="just">
              <a:buFontTx/>
              <a:buChar char="-"/>
            </a:pPr>
            <a:r>
              <a:rPr lang="en-US" dirty="0"/>
              <a:t>View2.view.xml</a:t>
            </a:r>
          </a:p>
          <a:p>
            <a:pPr marL="285750" indent="-285750" algn="just">
              <a:buFontTx/>
              <a:buChar char="-"/>
            </a:pPr>
            <a:r>
              <a:rPr lang="en-US" dirty="0"/>
              <a:t>View2.controller.js</a:t>
            </a:r>
          </a:p>
          <a:p>
            <a:pPr marL="285750" indent="-285750" algn="just">
              <a:buFontTx/>
              <a:buChar char="-"/>
            </a:pPr>
            <a:r>
              <a:rPr lang="en-US" dirty="0"/>
              <a:t>moreInfo.fragment.xml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A330135-C346-4586-9EF8-DCFA408D5DAB}"/>
              </a:ext>
            </a:extLst>
          </p:cNvPr>
          <p:cNvPicPr>
            <a:picLocks noChangeAspect="1"/>
          </p:cNvPicPr>
          <p:nvPr/>
        </p:nvPicPr>
        <p:blipFill>
          <a:blip r:embed="rId3"/>
          <a:stretch>
            <a:fillRect/>
          </a:stretch>
        </p:blipFill>
        <p:spPr>
          <a:xfrm>
            <a:off x="4710201" y="2810415"/>
            <a:ext cx="6670477" cy="3411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28832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Getting the Associated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we want load the associated data on the UI. To do that we will create  a new form in the moreInfo Fragment and in that form we will load the Supplier data of the product.</a:t>
            </a:r>
          </a:p>
          <a:p>
            <a:r>
              <a:rPr lang="en-US" dirty="0"/>
              <a:t>We will also have to make some changes in the Binding of the View2 to load the dependent data.</a:t>
            </a:r>
          </a:p>
          <a:p>
            <a:endParaRPr lang="en-US" dirty="0"/>
          </a:p>
          <a:p>
            <a:endParaRPr lang="en-US" dirty="0"/>
          </a:p>
          <a:p>
            <a:r>
              <a:rPr lang="en-US" dirty="0"/>
              <a:t>Code Link:- </a:t>
            </a:r>
          </a:p>
          <a:p>
            <a:pPr marL="285750" indent="-285750">
              <a:buFontTx/>
              <a:buChar char="-"/>
            </a:pPr>
            <a:r>
              <a:rPr lang="en-US" dirty="0"/>
              <a:t>View2.controller.js</a:t>
            </a:r>
          </a:p>
          <a:p>
            <a:pPr marL="285750" indent="-285750">
              <a:buFontTx/>
              <a:buChar char="-"/>
            </a:pPr>
            <a:r>
              <a:rPr lang="en-US" dirty="0"/>
              <a:t>moreInfo.fragment.xml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3ED53D9-D9FD-4A12-9B82-D0C21CCDC28B}"/>
              </a:ext>
            </a:extLst>
          </p:cNvPr>
          <p:cNvPicPr>
            <a:picLocks noChangeAspect="1"/>
          </p:cNvPicPr>
          <p:nvPr/>
        </p:nvPicPr>
        <p:blipFill>
          <a:blip r:embed="rId3"/>
          <a:stretch>
            <a:fillRect/>
          </a:stretch>
        </p:blipFill>
        <p:spPr>
          <a:xfrm>
            <a:off x="7265404" y="1905562"/>
            <a:ext cx="4473623" cy="1688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F9FBAB5-57B1-449C-94C0-A658C4F03696}"/>
              </a:ext>
            </a:extLst>
          </p:cNvPr>
          <p:cNvPicPr>
            <a:picLocks noChangeAspect="1"/>
          </p:cNvPicPr>
          <p:nvPr/>
        </p:nvPicPr>
        <p:blipFill>
          <a:blip r:embed="rId4"/>
          <a:stretch>
            <a:fillRect/>
          </a:stretch>
        </p:blipFill>
        <p:spPr>
          <a:xfrm>
            <a:off x="2984360" y="3795301"/>
            <a:ext cx="7058084" cy="2781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POST call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Now we will add a new view named as Add. In this view will add  a simple form to enter the product details and then on press of the Save a new Product will be created in the backend.</a:t>
            </a:r>
          </a:p>
          <a:p>
            <a:r>
              <a:rPr lang="en-US" dirty="0"/>
              <a:t>We will also add a Clear button to clear the form.</a:t>
            </a:r>
          </a:p>
          <a:p>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Add.view.xml</a:t>
            </a:r>
          </a:p>
          <a:p>
            <a:pPr marL="285750" indent="-285750">
              <a:buFontTx/>
              <a:buChar char="-"/>
            </a:pPr>
            <a:r>
              <a:rPr lang="en-US" dirty="0"/>
              <a:t>Add.controller.js</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02624A2-F6D2-41A6-A8AC-1EBF6A193B3C}"/>
              </a:ext>
            </a:extLst>
          </p:cNvPr>
          <p:cNvPicPr>
            <a:picLocks noChangeAspect="1"/>
          </p:cNvPicPr>
          <p:nvPr/>
        </p:nvPicPr>
        <p:blipFill>
          <a:blip r:embed="rId3"/>
          <a:stretch>
            <a:fillRect/>
          </a:stretch>
        </p:blipFill>
        <p:spPr>
          <a:xfrm>
            <a:off x="4581251" y="4799415"/>
            <a:ext cx="7157776" cy="1735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918B1CB-CBF8-46D6-8359-D33BEE239EF1}"/>
              </a:ext>
            </a:extLst>
          </p:cNvPr>
          <p:cNvPicPr>
            <a:picLocks noChangeAspect="1"/>
          </p:cNvPicPr>
          <p:nvPr/>
        </p:nvPicPr>
        <p:blipFill>
          <a:blip r:embed="rId4"/>
          <a:stretch>
            <a:fillRect/>
          </a:stretch>
        </p:blipFill>
        <p:spPr>
          <a:xfrm>
            <a:off x="6378444" y="1596845"/>
            <a:ext cx="5360583" cy="29569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Update call form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will add a functionality to update a Record form the backed. But before that we will have to load the record in the form and then we will update that recode and save it.</a:t>
            </a:r>
          </a:p>
          <a:p>
            <a:endParaRPr lang="en-US" dirty="0"/>
          </a:p>
          <a:p>
            <a:endParaRPr lang="en-US" dirty="0"/>
          </a:p>
          <a:p>
            <a:r>
              <a:rPr lang="en-US" dirty="0"/>
              <a:t>Code Links:-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71E6645-53D5-43E8-BE09-4417710C11C5}"/>
              </a:ext>
            </a:extLst>
          </p:cNvPr>
          <p:cNvPicPr>
            <a:picLocks noChangeAspect="1"/>
          </p:cNvPicPr>
          <p:nvPr/>
        </p:nvPicPr>
        <p:blipFill>
          <a:blip r:embed="rId3"/>
          <a:stretch>
            <a:fillRect/>
          </a:stretch>
        </p:blipFill>
        <p:spPr>
          <a:xfrm>
            <a:off x="4170066" y="1794752"/>
            <a:ext cx="7253340" cy="42961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46823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Delete call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want to delete a selected record form the UI. To do that we have to make a delete button in the UI and on press of that delete button the record will be deleted form the backend.</a:t>
            </a:r>
          </a:p>
          <a:p>
            <a:endParaRPr lang="en-US" dirty="0"/>
          </a:p>
          <a:p>
            <a:r>
              <a:rPr lang="en-US" dirty="0"/>
              <a:t>Code Links:-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0FF58F18-E881-4D2E-9DF5-D1E1450A2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8894" y="2090057"/>
            <a:ext cx="7610134" cy="425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89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Calling the Function Import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load the most expensive data on the Add View. To do that we will add a button next to the Product ID field and on press of that button we will make a call to the Most Expensive Products function which we have created. And then load the data into the form.</a:t>
            </a:r>
          </a:p>
          <a:p>
            <a:endParaRPr lang="en-US" dirty="0"/>
          </a:p>
          <a:p>
            <a:endParaRPr lang="en-US" dirty="0"/>
          </a:p>
          <a:p>
            <a:r>
              <a:rPr lang="en-US" dirty="0"/>
              <a:t>Code Link:-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8B646A1-1338-49F2-A436-2F00FDD83C4D}"/>
              </a:ext>
            </a:extLst>
          </p:cNvPr>
          <p:cNvPicPr>
            <a:picLocks noChangeAspect="1"/>
          </p:cNvPicPr>
          <p:nvPr/>
        </p:nvPicPr>
        <p:blipFill>
          <a:blip r:embed="rId3"/>
          <a:stretch>
            <a:fillRect/>
          </a:stretch>
        </p:blipFill>
        <p:spPr>
          <a:xfrm>
            <a:off x="3955389" y="3343540"/>
            <a:ext cx="7783638" cy="3039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3712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a:t>
            </a:r>
            <a:r>
              <a:rPr lang="en-IN" sz="3600" dirty="0">
                <a:latin typeface="Cooper Black" panose="0208090404030B020404" pitchFamily="18" charset="0"/>
              </a:rPr>
              <a:t>ssociation (1:1)</a:t>
            </a:r>
            <a:endParaRPr lang="en-IN" sz="3600" b="0" i="0" dirty="0">
              <a:effectLst/>
              <a:latin typeface="Cooper Black" panose="0208090404030B020404" pitchFamily="18" charset="0"/>
            </a:endParaRPr>
          </a:p>
        </p:txBody>
      </p:sp>
      <p:pic>
        <p:nvPicPr>
          <p:cNvPr id="3" name="Picture 2">
            <a:extLst>
              <a:ext uri="{FF2B5EF4-FFF2-40B4-BE49-F238E27FC236}">
                <a16:creationId xmlns:a16="http://schemas.microsoft.com/office/drawing/2014/main" id="{1EE1A041-569E-4F42-AE08-F485C17AE310}"/>
              </a:ext>
            </a:extLst>
          </p:cNvPr>
          <p:cNvPicPr>
            <a:picLocks noChangeAspect="1"/>
          </p:cNvPicPr>
          <p:nvPr/>
        </p:nvPicPr>
        <p:blipFill>
          <a:blip r:embed="rId3"/>
          <a:stretch>
            <a:fillRect/>
          </a:stretch>
        </p:blipFill>
        <p:spPr>
          <a:xfrm>
            <a:off x="289402" y="1271240"/>
            <a:ext cx="2720576" cy="2202371"/>
          </a:xfrm>
          <a:prstGeom prst="rect">
            <a:avLst/>
          </a:prstGeom>
        </p:spPr>
      </p:pic>
      <p:pic>
        <p:nvPicPr>
          <p:cNvPr id="7" name="Picture 6">
            <a:extLst>
              <a:ext uri="{FF2B5EF4-FFF2-40B4-BE49-F238E27FC236}">
                <a16:creationId xmlns:a16="http://schemas.microsoft.com/office/drawing/2014/main" id="{A055FA6D-FB49-4F83-A68B-161432995A22}"/>
              </a:ext>
            </a:extLst>
          </p:cNvPr>
          <p:cNvPicPr>
            <a:picLocks noChangeAspect="1"/>
          </p:cNvPicPr>
          <p:nvPr/>
        </p:nvPicPr>
        <p:blipFill>
          <a:blip r:embed="rId4"/>
          <a:stretch>
            <a:fillRect/>
          </a:stretch>
        </p:blipFill>
        <p:spPr>
          <a:xfrm>
            <a:off x="3850124" y="1286974"/>
            <a:ext cx="3508352" cy="2294807"/>
          </a:xfrm>
          <a:prstGeom prst="rect">
            <a:avLst/>
          </a:prstGeom>
        </p:spPr>
      </p:pic>
      <p:pic>
        <p:nvPicPr>
          <p:cNvPr id="11" name="Picture 10">
            <a:extLst>
              <a:ext uri="{FF2B5EF4-FFF2-40B4-BE49-F238E27FC236}">
                <a16:creationId xmlns:a16="http://schemas.microsoft.com/office/drawing/2014/main" id="{E272CDDA-3374-4821-BF98-31B2DBEE1495}"/>
              </a:ext>
            </a:extLst>
          </p:cNvPr>
          <p:cNvPicPr>
            <a:picLocks noChangeAspect="1"/>
          </p:cNvPicPr>
          <p:nvPr/>
        </p:nvPicPr>
        <p:blipFill>
          <a:blip r:embed="rId5"/>
          <a:stretch>
            <a:fillRect/>
          </a:stretch>
        </p:blipFill>
        <p:spPr>
          <a:xfrm>
            <a:off x="8198622" y="1286974"/>
            <a:ext cx="3532260" cy="2294807"/>
          </a:xfrm>
          <a:prstGeom prst="rect">
            <a:avLst/>
          </a:prstGeom>
        </p:spPr>
      </p:pic>
      <p:pic>
        <p:nvPicPr>
          <p:cNvPr id="1026" name="Picture 2">
            <a:extLst>
              <a:ext uri="{FF2B5EF4-FFF2-40B4-BE49-F238E27FC236}">
                <a16:creationId xmlns:a16="http://schemas.microsoft.com/office/drawing/2014/main" id="{39EB320C-5535-4CFA-AEA0-588640377E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1243" y="3794721"/>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6389BCC9-6E0C-4B7B-8DE1-8CF80296141D}"/>
              </a:ext>
            </a:extLst>
          </p:cNvPr>
          <p:cNvSpPr/>
          <p:nvPr/>
        </p:nvSpPr>
        <p:spPr>
          <a:xfrm>
            <a:off x="3085886" y="2159092"/>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783791DE-E7E6-447C-8393-6E3F88EE8454}"/>
              </a:ext>
            </a:extLst>
          </p:cNvPr>
          <p:cNvSpPr/>
          <p:nvPr/>
        </p:nvSpPr>
        <p:spPr>
          <a:xfrm>
            <a:off x="7417513" y="2211046"/>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Connector: Elbow 14">
            <a:extLst>
              <a:ext uri="{FF2B5EF4-FFF2-40B4-BE49-F238E27FC236}">
                <a16:creationId xmlns:a16="http://schemas.microsoft.com/office/drawing/2014/main" id="{C8BE22A4-EC9C-43E0-AE5E-9C7638B5999C}"/>
              </a:ext>
            </a:extLst>
          </p:cNvPr>
          <p:cNvCxnSpPr>
            <a:stCxn id="11" idx="3"/>
            <a:endCxn id="1026" idx="3"/>
          </p:cNvCxnSpPr>
          <p:nvPr/>
        </p:nvCxnSpPr>
        <p:spPr>
          <a:xfrm flipH="1">
            <a:off x="10177670" y="2434378"/>
            <a:ext cx="1553212" cy="2539847"/>
          </a:xfrm>
          <a:prstGeom prst="bentConnector3">
            <a:avLst>
              <a:gd name="adj1" fmla="val -14718"/>
            </a:avLst>
          </a:prstGeom>
          <a:ln w="177800">
            <a:tailEnd type="triangle"/>
          </a:ln>
        </p:spPr>
        <p:style>
          <a:lnRef idx="1">
            <a:schemeClr val="accent1"/>
          </a:lnRef>
          <a:fillRef idx="0">
            <a:schemeClr val="accent1"/>
          </a:fillRef>
          <a:effectRef idx="0">
            <a:schemeClr val="accent1"/>
          </a:effectRef>
          <a:fontRef idx="minor">
            <a:schemeClr val="tx1"/>
          </a:fontRef>
        </p:style>
      </p:cxnSp>
      <p:sp>
        <p:nvSpPr>
          <p:cNvPr id="16" name="Footer Placeholder 45">
            <a:extLst>
              <a:ext uri="{FF2B5EF4-FFF2-40B4-BE49-F238E27FC236}">
                <a16:creationId xmlns:a16="http://schemas.microsoft.com/office/drawing/2014/main" id="{149D4B6B-67D1-45EE-9089-D4B1E67F1613}"/>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22D05A8-CEE5-4C79-A3FC-20B34828AF3D}"/>
              </a:ext>
            </a:extLst>
          </p:cNvPr>
          <p:cNvSpPr txBox="1"/>
          <p:nvPr/>
        </p:nvSpPr>
        <p:spPr>
          <a:xfrm>
            <a:off x="289402" y="4218709"/>
            <a:ext cx="5351356" cy="1200329"/>
          </a:xfrm>
          <a:prstGeom prst="rect">
            <a:avLst/>
          </a:prstGeom>
          <a:noFill/>
        </p:spPr>
        <p:txBody>
          <a:bodyPr wrap="square" rtlCol="0">
            <a:spAutoFit/>
          </a:bodyPr>
          <a:lstStyle/>
          <a:p>
            <a:r>
              <a:rPr lang="en-US" dirty="0"/>
              <a:t>After creating the Association for Supplier Set in Product Set, we need to change the Supplier Get entity.</a:t>
            </a:r>
          </a:p>
          <a:p>
            <a:r>
              <a:rPr lang="en-US" dirty="0">
                <a:solidFill>
                  <a:schemeClr val="accent6"/>
                </a:solidFill>
              </a:rPr>
              <a:t>Code Link:</a:t>
            </a:r>
          </a:p>
          <a:p>
            <a:r>
              <a:rPr lang="en-US" dirty="0">
                <a:hlinkClick r:id="rId7"/>
              </a:rPr>
              <a:t>SUPPLIER_GET_ENTITY</a:t>
            </a:r>
            <a:r>
              <a:rPr lang="en-US" dirty="0"/>
              <a:t> (Association)</a:t>
            </a:r>
          </a:p>
        </p:txBody>
      </p:sp>
    </p:spTree>
    <p:extLst>
      <p:ext uri="{BB962C8B-B14F-4D97-AF65-F5344CB8AC3E}">
        <p14:creationId xmlns:p14="http://schemas.microsoft.com/office/powerpoint/2010/main" val="2212625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3956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668472" cy="923330"/>
          </a:xfrm>
          <a:prstGeom prst="rect">
            <a:avLst/>
          </a:prstGeom>
          <a:noFill/>
        </p:spPr>
        <p:txBody>
          <a:bodyPr wrap="square" rtlCol="0">
            <a:spAutoFit/>
          </a:bodyPr>
          <a:lstStyle/>
          <a:p>
            <a:pPr algn="just"/>
            <a:r>
              <a:rPr lang="en-US" dirty="0"/>
              <a:t>At times, we need to implement the logic inside of OData which is not a direct CRUD operation e.g. calling a workflow, calling a BAPI which does some processing, Sending request to another server and </a:t>
            </a:r>
            <a:r>
              <a:rPr lang="en-US" b="0" i="0" dirty="0">
                <a:effectLst/>
                <a:latin typeface="Benton Sans"/>
              </a:rPr>
              <a:t>can be invoked by the HTTP methods GET or POST .</a:t>
            </a:r>
            <a:endParaRPr lang="en-US" dirty="0"/>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sp>
        <p:nvSpPr>
          <p:cNvPr id="2" name="TextBox 1">
            <a:extLst>
              <a:ext uri="{FF2B5EF4-FFF2-40B4-BE49-F238E27FC236}">
                <a16:creationId xmlns:a16="http://schemas.microsoft.com/office/drawing/2014/main" id="{4BD68D54-EA22-479C-B797-1BAE902C2F63}"/>
              </a:ext>
            </a:extLst>
          </p:cNvPr>
          <p:cNvSpPr txBox="1"/>
          <p:nvPr/>
        </p:nvSpPr>
        <p:spPr>
          <a:xfrm>
            <a:off x="261763" y="1739924"/>
            <a:ext cx="11533071" cy="369332"/>
          </a:xfrm>
          <a:prstGeom prst="rect">
            <a:avLst/>
          </a:prstGeom>
          <a:noFill/>
        </p:spPr>
        <p:txBody>
          <a:bodyPr wrap="square" rtlCol="0">
            <a:spAutoFit/>
          </a:bodyPr>
          <a:lstStyle/>
          <a:p>
            <a:r>
              <a:rPr lang="en-US" b="1" dirty="0"/>
              <a:t>For example: </a:t>
            </a:r>
            <a:r>
              <a:rPr lang="en-US" dirty="0"/>
              <a:t>we can create the function import to GetMostExpensiveProduct in our Product set by the Category.</a:t>
            </a:r>
            <a:endParaRPr lang="en-IN" b="1" dirty="0"/>
          </a:p>
        </p:txBody>
      </p:sp>
      <p:sp>
        <p:nvSpPr>
          <p:cNvPr id="3" name="TextBox 2">
            <a:extLst>
              <a:ext uri="{FF2B5EF4-FFF2-40B4-BE49-F238E27FC236}">
                <a16:creationId xmlns:a16="http://schemas.microsoft.com/office/drawing/2014/main" id="{D33862A5-CE6D-4190-975D-2C98030EF56F}"/>
              </a:ext>
            </a:extLst>
          </p:cNvPr>
          <p:cNvSpPr txBox="1"/>
          <p:nvPr/>
        </p:nvSpPr>
        <p:spPr>
          <a:xfrm>
            <a:off x="261764" y="2016923"/>
            <a:ext cx="11533072" cy="646331"/>
          </a:xfrm>
          <a:prstGeom prst="rect">
            <a:avLst/>
          </a:prstGeom>
          <a:noFill/>
        </p:spPr>
        <p:txBody>
          <a:bodyPr wrap="square" rtlCol="0">
            <a:spAutoFit/>
          </a:bodyPr>
          <a:lstStyle/>
          <a:p>
            <a:pPr algn="just"/>
            <a:r>
              <a:rPr lang="en-US" b="1" dirty="0"/>
              <a:t>Step1: </a:t>
            </a:r>
            <a:r>
              <a:rPr lang="en-US" dirty="0"/>
              <a:t>Right click the Data Model folder and select Create and then select Function Import. Create Function Import dialog opens </a:t>
            </a:r>
            <a:endParaRPr lang="en-IN" dirty="0"/>
          </a:p>
        </p:txBody>
      </p:sp>
      <p:pic>
        <p:nvPicPr>
          <p:cNvPr id="7" name="Picture 6">
            <a:extLst>
              <a:ext uri="{FF2B5EF4-FFF2-40B4-BE49-F238E27FC236}">
                <a16:creationId xmlns:a16="http://schemas.microsoft.com/office/drawing/2014/main" id="{F955E166-4599-41F9-AF92-B92B4BD8F4BC}"/>
              </a:ext>
            </a:extLst>
          </p:cNvPr>
          <p:cNvPicPr>
            <a:picLocks noChangeAspect="1"/>
          </p:cNvPicPr>
          <p:nvPr/>
        </p:nvPicPr>
        <p:blipFill>
          <a:blip r:embed="rId3"/>
          <a:stretch>
            <a:fillRect/>
          </a:stretch>
        </p:blipFill>
        <p:spPr>
          <a:xfrm>
            <a:off x="415599" y="2855476"/>
            <a:ext cx="3528366" cy="2392887"/>
          </a:xfrm>
          <a:prstGeom prst="rect">
            <a:avLst/>
          </a:prstGeom>
        </p:spPr>
      </p:pic>
      <p:pic>
        <p:nvPicPr>
          <p:cNvPr id="11" name="Picture 10">
            <a:extLst>
              <a:ext uri="{FF2B5EF4-FFF2-40B4-BE49-F238E27FC236}">
                <a16:creationId xmlns:a16="http://schemas.microsoft.com/office/drawing/2014/main" id="{634EFEB2-74A7-4442-8B8B-FF3091A07F1C}"/>
              </a:ext>
            </a:extLst>
          </p:cNvPr>
          <p:cNvPicPr>
            <a:picLocks noChangeAspect="1"/>
          </p:cNvPicPr>
          <p:nvPr/>
        </p:nvPicPr>
        <p:blipFill>
          <a:blip r:embed="rId4"/>
          <a:stretch>
            <a:fillRect/>
          </a:stretch>
        </p:blipFill>
        <p:spPr>
          <a:xfrm>
            <a:off x="5778943" y="2855476"/>
            <a:ext cx="4938188" cy="2392887"/>
          </a:xfrm>
          <a:prstGeom prst="rect">
            <a:avLst/>
          </a:prstGeom>
        </p:spPr>
      </p:pic>
      <p:sp>
        <p:nvSpPr>
          <p:cNvPr id="12" name="Arrow: Chevron 11">
            <a:extLst>
              <a:ext uri="{FF2B5EF4-FFF2-40B4-BE49-F238E27FC236}">
                <a16:creationId xmlns:a16="http://schemas.microsoft.com/office/drawing/2014/main" id="{37E1A1BD-84A4-4D94-9EE8-859124A8B28B}"/>
              </a:ext>
            </a:extLst>
          </p:cNvPr>
          <p:cNvSpPr/>
          <p:nvPr/>
        </p:nvSpPr>
        <p:spPr>
          <a:xfrm>
            <a:off x="4378037" y="3325091"/>
            <a:ext cx="738910" cy="13506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Footer Placeholder 45">
            <a:extLst>
              <a:ext uri="{FF2B5EF4-FFF2-40B4-BE49-F238E27FC236}">
                <a16:creationId xmlns:a16="http://schemas.microsoft.com/office/drawing/2014/main" id="{6DBA8C3F-1B5A-4640-957F-BD5244876F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40442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Step2: </a:t>
            </a:r>
            <a:r>
              <a:rPr lang="en-US" dirty="0">
                <a:solidFill>
                  <a:prstClr val="black"/>
                </a:solidFill>
                <a:latin typeface="Calibri" panose="020F0502020204030204"/>
              </a:rPr>
              <a:t>Enter return type kind, return type, return cardinality &amp; HTTP method Type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73B7C9EB-8F8A-4108-A4C7-427F9AD1A8DC}"/>
              </a:ext>
            </a:extLst>
          </p:cNvPr>
          <p:cNvPicPr>
            <a:picLocks noChangeAspect="1"/>
          </p:cNvPicPr>
          <p:nvPr/>
        </p:nvPicPr>
        <p:blipFill rotWithShape="1">
          <a:blip r:embed="rId3"/>
          <a:srcRect r="5220" b="61563"/>
          <a:stretch/>
        </p:blipFill>
        <p:spPr>
          <a:xfrm>
            <a:off x="307545" y="1361417"/>
            <a:ext cx="10928157" cy="1051564"/>
          </a:xfrm>
          <a:prstGeom prst="rect">
            <a:avLst/>
          </a:prstGeom>
        </p:spPr>
      </p:pic>
      <p:sp>
        <p:nvSpPr>
          <p:cNvPr id="6" name="TextBox 5">
            <a:extLst>
              <a:ext uri="{FF2B5EF4-FFF2-40B4-BE49-F238E27FC236}">
                <a16:creationId xmlns:a16="http://schemas.microsoft.com/office/drawing/2014/main" id="{FD1D4727-05F9-42FE-8FFB-C95726DDF9A2}"/>
              </a:ext>
            </a:extLst>
          </p:cNvPr>
          <p:cNvSpPr txBox="1"/>
          <p:nvPr/>
        </p:nvSpPr>
        <p:spPr>
          <a:xfrm>
            <a:off x="261764" y="2780145"/>
            <a:ext cx="10928157" cy="369332"/>
          </a:xfrm>
          <a:prstGeom prst="rect">
            <a:avLst/>
          </a:prstGeom>
          <a:noFill/>
        </p:spPr>
        <p:txBody>
          <a:bodyPr wrap="square" rtlCol="0">
            <a:spAutoFit/>
          </a:bodyPr>
          <a:lstStyle/>
          <a:p>
            <a:r>
              <a:rPr lang="en-US" b="1" dirty="0"/>
              <a:t>Step3: </a:t>
            </a:r>
            <a:r>
              <a:rPr lang="en-US" dirty="0"/>
              <a:t>Giving function import parameters (I_CATEGORY)</a:t>
            </a:r>
            <a:endParaRPr lang="en-IN" b="1" dirty="0"/>
          </a:p>
        </p:txBody>
      </p:sp>
      <p:pic>
        <p:nvPicPr>
          <p:cNvPr id="9" name="Picture 8">
            <a:extLst>
              <a:ext uri="{FF2B5EF4-FFF2-40B4-BE49-F238E27FC236}">
                <a16:creationId xmlns:a16="http://schemas.microsoft.com/office/drawing/2014/main" id="{16043991-4891-4FF7-A6CC-926285D415DD}"/>
              </a:ext>
            </a:extLst>
          </p:cNvPr>
          <p:cNvPicPr>
            <a:picLocks noChangeAspect="1"/>
          </p:cNvPicPr>
          <p:nvPr/>
        </p:nvPicPr>
        <p:blipFill rotWithShape="1">
          <a:blip r:embed="rId4"/>
          <a:srcRect r="2816"/>
          <a:stretch/>
        </p:blipFill>
        <p:spPr>
          <a:xfrm>
            <a:off x="261764" y="3262873"/>
            <a:ext cx="10973938" cy="2435816"/>
          </a:xfrm>
          <a:prstGeom prst="rect">
            <a:avLst/>
          </a:prstGeom>
        </p:spPr>
      </p:pic>
      <p:sp>
        <p:nvSpPr>
          <p:cNvPr id="12" name="Footer Placeholder 45">
            <a:extLst>
              <a:ext uri="{FF2B5EF4-FFF2-40B4-BE49-F238E27FC236}">
                <a16:creationId xmlns:a16="http://schemas.microsoft.com/office/drawing/2014/main" id="{4C28D26F-5BDD-4DD3-A2E7-F58D8D12CBF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31337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292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Go to DPC Extension and search for the method--</a:t>
            </a:r>
            <a:r>
              <a:rPr lang="en-US" sz="1800" b="1" dirty="0">
                <a:solidFill>
                  <a:srgbClr val="000000"/>
                </a:solidFill>
                <a:effectLst/>
                <a:latin typeface="Calibri" panose="020F0502020204030204" pitchFamily="34" charset="0"/>
                <a:cs typeface="Calibri" panose="020F0502020204030204" pitchFamily="34" charset="0"/>
              </a:rPr>
              <a:t>/IWBEP/IF_MGW_APPL_SRV_RUNTIME</a:t>
            </a:r>
            <a:r>
              <a:rPr lang="en-US" sz="1800" b="1" dirty="0">
                <a:effectLst/>
                <a:latin typeface="Calibri" panose="020F0502020204030204" pitchFamily="34" charset="0"/>
                <a:cs typeface="Calibri" panose="020F0502020204030204" pitchFamily="34" charset="0"/>
              </a:rPr>
              <a:t>~</a:t>
            </a:r>
            <a:r>
              <a:rPr lang="en-US" sz="1800" b="1" dirty="0">
                <a:solidFill>
                  <a:srgbClr val="000000"/>
                </a:solidFill>
                <a:effectLst/>
                <a:latin typeface="Calibri" panose="020F0502020204030204" pitchFamily="34" charset="0"/>
                <a:cs typeface="Calibri" panose="020F0502020204030204" pitchFamily="34" charset="0"/>
              </a:rPr>
              <a:t>EXECUTE_ACTION </a:t>
            </a:r>
            <a:r>
              <a:rPr lang="en-US" sz="1800" dirty="0">
                <a:solidFill>
                  <a:srgbClr val="000000"/>
                </a:solidFill>
                <a:effectLst/>
                <a:latin typeface="Calibri" panose="020F0502020204030204" pitchFamily="34" charset="0"/>
                <a:cs typeface="Calibri" panose="020F0502020204030204" pitchFamily="34" charset="0"/>
              </a:rPr>
              <a:t>and redefine the class</a:t>
            </a:r>
            <a:r>
              <a:rPr lang="en-US" dirty="0"/>
              <a:t>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method</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3016C1C1-2186-4E9D-9699-BA5929052C72}"/>
              </a:ext>
            </a:extLst>
          </p:cNvPr>
          <p:cNvPicPr>
            <a:picLocks noChangeAspect="1"/>
          </p:cNvPicPr>
          <p:nvPr/>
        </p:nvPicPr>
        <p:blipFill>
          <a:blip r:embed="rId3"/>
          <a:stretch>
            <a:fillRect/>
          </a:stretch>
        </p:blipFill>
        <p:spPr>
          <a:xfrm>
            <a:off x="354127" y="1602011"/>
            <a:ext cx="4945237" cy="4247090"/>
          </a:xfrm>
          <a:prstGeom prst="rect">
            <a:avLst/>
          </a:prstGeom>
        </p:spPr>
      </p:pic>
      <p:pic>
        <p:nvPicPr>
          <p:cNvPr id="7" name="Picture 6">
            <a:extLst>
              <a:ext uri="{FF2B5EF4-FFF2-40B4-BE49-F238E27FC236}">
                <a16:creationId xmlns:a16="http://schemas.microsoft.com/office/drawing/2014/main" id="{98651AD8-CA5F-4C55-A9A8-D071A8412893}"/>
              </a:ext>
            </a:extLst>
          </p:cNvPr>
          <p:cNvPicPr>
            <a:picLocks noChangeAspect="1"/>
          </p:cNvPicPr>
          <p:nvPr/>
        </p:nvPicPr>
        <p:blipFill>
          <a:blip r:embed="rId4"/>
          <a:stretch>
            <a:fillRect/>
          </a:stretch>
        </p:blipFill>
        <p:spPr>
          <a:xfrm>
            <a:off x="6426253" y="1573859"/>
            <a:ext cx="5274601" cy="4247090"/>
          </a:xfrm>
          <a:prstGeom prst="rect">
            <a:avLst/>
          </a:prstGeom>
        </p:spPr>
      </p:pic>
      <p:sp>
        <p:nvSpPr>
          <p:cNvPr id="9" name="Arrow: Chevron 8">
            <a:extLst>
              <a:ext uri="{FF2B5EF4-FFF2-40B4-BE49-F238E27FC236}">
                <a16:creationId xmlns:a16="http://schemas.microsoft.com/office/drawing/2014/main" id="{6293501A-2BB1-4094-911A-1A095AE823BF}"/>
              </a:ext>
            </a:extLst>
          </p:cNvPr>
          <p:cNvSpPr/>
          <p:nvPr/>
        </p:nvSpPr>
        <p:spPr>
          <a:xfrm>
            <a:off x="5523345" y="3163669"/>
            <a:ext cx="572655" cy="11360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Footer Placeholder 45">
            <a:extLst>
              <a:ext uri="{FF2B5EF4-FFF2-40B4-BE49-F238E27FC236}">
                <a16:creationId xmlns:a16="http://schemas.microsoft.com/office/drawing/2014/main" id="{C1741F96-55C9-43D1-94B3-ED35623165F1}"/>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229065E6-00D1-41B7-8AB8-69A61EE5B47F}"/>
              </a:ext>
            </a:extLst>
          </p:cNvPr>
          <p:cNvSpPr txBox="1"/>
          <p:nvPr/>
        </p:nvSpPr>
        <p:spPr>
          <a:xfrm>
            <a:off x="354127" y="6172200"/>
            <a:ext cx="4508818" cy="369332"/>
          </a:xfrm>
          <a:prstGeom prst="rect">
            <a:avLst/>
          </a:prstGeom>
          <a:noFill/>
        </p:spPr>
        <p:txBody>
          <a:bodyPr wrap="square" rtlCol="0">
            <a:spAutoFit/>
          </a:bodyPr>
          <a:lstStyle/>
          <a:p>
            <a:r>
              <a:rPr lang="en-US" dirty="0"/>
              <a:t>Function Import Code: </a:t>
            </a:r>
            <a:r>
              <a:rPr lang="en-US" dirty="0">
                <a:hlinkClick r:id="rId5"/>
              </a:rPr>
              <a:t>funciton_import</a:t>
            </a:r>
            <a:endParaRPr lang="en-US" dirty="0"/>
          </a:p>
        </p:txBody>
      </p:sp>
    </p:spTree>
    <p:extLst>
      <p:ext uri="{BB962C8B-B14F-4D97-AF65-F5344CB8AC3E}">
        <p14:creationId xmlns:p14="http://schemas.microsoft.com/office/powerpoint/2010/main" val="1785156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031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Basics of Connectivity and Role of SCC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CB2C38A-B6B5-4109-9093-65CEEF01B63F}"/>
              </a:ext>
            </a:extLst>
          </p:cNvPr>
          <p:cNvSpPr txBox="1"/>
          <p:nvPr/>
        </p:nvSpPr>
        <p:spPr>
          <a:xfrm>
            <a:off x="526473"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Internet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698AF43B-DAAD-429B-BA9A-5F0616082582}"/>
              </a:ext>
            </a:extLst>
          </p:cNvPr>
          <p:cNvSpPr txBox="1"/>
          <p:nvPr/>
        </p:nvSpPr>
        <p:spPr>
          <a:xfrm>
            <a:off x="6232827"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Intranet</a:t>
            </a:r>
          </a:p>
        </p:txBody>
      </p:sp>
      <p:cxnSp>
        <p:nvCxnSpPr>
          <p:cNvPr id="9" name="Straight Connector 8">
            <a:extLst>
              <a:ext uri="{FF2B5EF4-FFF2-40B4-BE49-F238E27FC236}">
                <a16:creationId xmlns:a16="http://schemas.microsoft.com/office/drawing/2014/main" id="{85043B69-D394-4D0C-8292-7BB2118B8BB2}"/>
              </a:ext>
            </a:extLst>
          </p:cNvPr>
          <p:cNvCxnSpPr>
            <a:cxnSpLocks/>
          </p:cNvCxnSpPr>
          <p:nvPr/>
        </p:nvCxnSpPr>
        <p:spPr>
          <a:xfrm>
            <a:off x="5907768" y="899721"/>
            <a:ext cx="0" cy="5648861"/>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28869F6-F395-4228-93A7-439A7B1FABFD}"/>
              </a:ext>
            </a:extLst>
          </p:cNvPr>
          <p:cNvSpPr/>
          <p:nvPr/>
        </p:nvSpPr>
        <p:spPr>
          <a:xfrm>
            <a:off x="526473" y="1610802"/>
            <a:ext cx="4535049" cy="326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AF18FC4-6E6F-48D3-B80D-835AC40878D3}"/>
              </a:ext>
            </a:extLst>
          </p:cNvPr>
          <p:cNvSpPr txBox="1"/>
          <p:nvPr/>
        </p:nvSpPr>
        <p:spPr>
          <a:xfrm>
            <a:off x="526473" y="1610802"/>
            <a:ext cx="2857182" cy="369332"/>
          </a:xfrm>
          <a:prstGeom prst="rect">
            <a:avLst/>
          </a:prstGeom>
          <a:noFill/>
        </p:spPr>
        <p:txBody>
          <a:bodyPr wrap="square" rtlCol="0">
            <a:spAutoFit/>
          </a:bodyPr>
          <a:lstStyle/>
          <a:p>
            <a:r>
              <a:rPr lang="en-US" dirty="0">
                <a:solidFill>
                  <a:schemeClr val="bg1"/>
                </a:solidFill>
              </a:rPr>
              <a:t>SAP BTP (PublicCloud)</a:t>
            </a:r>
            <a:endParaRPr lang="en-IN" dirty="0">
              <a:solidFill>
                <a:schemeClr val="bg1"/>
              </a:solidFill>
            </a:endParaRPr>
          </a:p>
        </p:txBody>
      </p:sp>
      <p:sp>
        <p:nvSpPr>
          <p:cNvPr id="12" name="Rectangle 11">
            <a:extLst>
              <a:ext uri="{FF2B5EF4-FFF2-40B4-BE49-F238E27FC236}">
                <a16:creationId xmlns:a16="http://schemas.microsoft.com/office/drawing/2014/main" id="{DF0539DB-03C6-4BDA-85B1-C6D7334C9DA7}"/>
              </a:ext>
            </a:extLst>
          </p:cNvPr>
          <p:cNvSpPr/>
          <p:nvPr/>
        </p:nvSpPr>
        <p:spPr>
          <a:xfrm>
            <a:off x="1043709" y="2539398"/>
            <a:ext cx="3500575" cy="822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257AC1EB-BE6C-4A84-97A0-667B78DEC013}"/>
              </a:ext>
            </a:extLst>
          </p:cNvPr>
          <p:cNvSpPr txBox="1"/>
          <p:nvPr/>
        </p:nvSpPr>
        <p:spPr>
          <a:xfrm>
            <a:off x="1302150" y="2772365"/>
            <a:ext cx="3343562" cy="369332"/>
          </a:xfrm>
          <a:prstGeom prst="rect">
            <a:avLst/>
          </a:prstGeom>
          <a:noFill/>
        </p:spPr>
        <p:txBody>
          <a:bodyPr wrap="square" rtlCol="0">
            <a:spAutoFit/>
          </a:bodyPr>
          <a:lstStyle/>
          <a:p>
            <a:r>
              <a:rPr lang="en-US" dirty="0">
                <a:solidFill>
                  <a:schemeClr val="bg1"/>
                </a:solidFill>
              </a:rPr>
              <a:t>SAP Business Application Studio</a:t>
            </a:r>
            <a:endParaRPr lang="en-IN" dirty="0">
              <a:solidFill>
                <a:schemeClr val="bg1"/>
              </a:solidFill>
            </a:endParaRPr>
          </a:p>
        </p:txBody>
      </p:sp>
      <p:pic>
        <p:nvPicPr>
          <p:cNvPr id="14" name="Picture 13">
            <a:extLst>
              <a:ext uri="{FF2B5EF4-FFF2-40B4-BE49-F238E27FC236}">
                <a16:creationId xmlns:a16="http://schemas.microsoft.com/office/drawing/2014/main" id="{C4FD1646-9436-4141-8175-86D77294C483}"/>
              </a:ext>
            </a:extLst>
          </p:cNvPr>
          <p:cNvPicPr>
            <a:picLocks noChangeAspect="1"/>
          </p:cNvPicPr>
          <p:nvPr/>
        </p:nvPicPr>
        <p:blipFill>
          <a:blip r:embed="rId3"/>
          <a:stretch>
            <a:fillRect/>
          </a:stretch>
        </p:blipFill>
        <p:spPr>
          <a:xfrm>
            <a:off x="1043709" y="2557211"/>
            <a:ext cx="188323" cy="215154"/>
          </a:xfrm>
          <a:prstGeom prst="rect">
            <a:avLst/>
          </a:prstGeom>
        </p:spPr>
      </p:pic>
      <p:sp>
        <p:nvSpPr>
          <p:cNvPr id="15" name="Rectangle 14">
            <a:extLst>
              <a:ext uri="{FF2B5EF4-FFF2-40B4-BE49-F238E27FC236}">
                <a16:creationId xmlns:a16="http://schemas.microsoft.com/office/drawing/2014/main" id="{C6CBD787-6CCF-4ABF-ACF7-57B09DF79473}"/>
              </a:ext>
            </a:extLst>
          </p:cNvPr>
          <p:cNvSpPr/>
          <p:nvPr/>
        </p:nvSpPr>
        <p:spPr>
          <a:xfrm>
            <a:off x="1524000" y="3574473"/>
            <a:ext cx="2410689" cy="600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Destination</a:t>
            </a:r>
            <a:endParaRPr lang="en-IN" dirty="0"/>
          </a:p>
        </p:txBody>
      </p:sp>
      <p:sp>
        <p:nvSpPr>
          <p:cNvPr id="16" name="Rectangle 15">
            <a:extLst>
              <a:ext uri="{FF2B5EF4-FFF2-40B4-BE49-F238E27FC236}">
                <a16:creationId xmlns:a16="http://schemas.microsoft.com/office/drawing/2014/main" id="{40E66401-2E03-49B4-AD27-5C13F7A4F9E4}"/>
              </a:ext>
            </a:extLst>
          </p:cNvPr>
          <p:cNvSpPr/>
          <p:nvPr/>
        </p:nvSpPr>
        <p:spPr>
          <a:xfrm>
            <a:off x="526473"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 Hana Cloud</a:t>
            </a:r>
            <a:endParaRPr lang="en-IN" dirty="0"/>
          </a:p>
        </p:txBody>
      </p:sp>
      <p:sp>
        <p:nvSpPr>
          <p:cNvPr id="17" name="Rectangle 16">
            <a:extLst>
              <a:ext uri="{FF2B5EF4-FFF2-40B4-BE49-F238E27FC236}">
                <a16:creationId xmlns:a16="http://schemas.microsoft.com/office/drawing/2014/main" id="{1A54C1AF-C23F-47D5-8BB6-6907D2932C97}"/>
              </a:ext>
            </a:extLst>
          </p:cNvPr>
          <p:cNvSpPr/>
          <p:nvPr/>
        </p:nvSpPr>
        <p:spPr>
          <a:xfrm>
            <a:off x="2230581"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Glass</a:t>
            </a:r>
            <a:endParaRPr lang="en-IN" dirty="0"/>
          </a:p>
        </p:txBody>
      </p:sp>
      <p:sp>
        <p:nvSpPr>
          <p:cNvPr id="18" name="Rectangle 17">
            <a:extLst>
              <a:ext uri="{FF2B5EF4-FFF2-40B4-BE49-F238E27FC236}">
                <a16:creationId xmlns:a16="http://schemas.microsoft.com/office/drawing/2014/main" id="{8D5B2DB5-1753-4004-86CC-2736A25C6396}"/>
              </a:ext>
            </a:extLst>
          </p:cNvPr>
          <p:cNvSpPr/>
          <p:nvPr/>
        </p:nvSpPr>
        <p:spPr>
          <a:xfrm>
            <a:off x="3934689" y="521298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Force</a:t>
            </a:r>
            <a:endParaRPr lang="en-IN" dirty="0"/>
          </a:p>
        </p:txBody>
      </p:sp>
      <p:cxnSp>
        <p:nvCxnSpPr>
          <p:cNvPr id="19" name="Connector: Elbow 18">
            <a:extLst>
              <a:ext uri="{FF2B5EF4-FFF2-40B4-BE49-F238E27FC236}">
                <a16:creationId xmlns:a16="http://schemas.microsoft.com/office/drawing/2014/main" id="{179B78C3-3963-4A54-A6A0-1780D87940DB}"/>
              </a:ext>
            </a:extLst>
          </p:cNvPr>
          <p:cNvCxnSpPr>
            <a:stCxn id="15" idx="2"/>
            <a:endCxn id="16" idx="0"/>
          </p:cNvCxnSpPr>
          <p:nvPr/>
        </p:nvCxnSpPr>
        <p:spPr>
          <a:xfrm rot="5400000">
            <a:off x="1383146" y="3816927"/>
            <a:ext cx="988291" cy="170410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Connector: Elbow 20">
            <a:extLst>
              <a:ext uri="{FF2B5EF4-FFF2-40B4-BE49-F238E27FC236}">
                <a16:creationId xmlns:a16="http://schemas.microsoft.com/office/drawing/2014/main" id="{8B1ADA6D-7383-40FD-A4B8-D0A2CF3416AE}"/>
              </a:ext>
            </a:extLst>
          </p:cNvPr>
          <p:cNvCxnSpPr>
            <a:cxnSpLocks/>
          </p:cNvCxnSpPr>
          <p:nvPr/>
        </p:nvCxnSpPr>
        <p:spPr>
          <a:xfrm rot="16200000" flipH="1">
            <a:off x="3055856" y="3788647"/>
            <a:ext cx="1038151" cy="1704107"/>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969A7B-CFD1-435F-AD37-9F0B2843051C}"/>
              </a:ext>
            </a:extLst>
          </p:cNvPr>
          <p:cNvCxnSpPr>
            <a:stCxn id="15" idx="2"/>
            <a:endCxn id="17" idx="0"/>
          </p:cNvCxnSpPr>
          <p:nvPr/>
        </p:nvCxnSpPr>
        <p:spPr>
          <a:xfrm flipH="1">
            <a:off x="2729344" y="4174836"/>
            <a:ext cx="1" cy="9882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4" name="Cylinder 23">
            <a:extLst>
              <a:ext uri="{FF2B5EF4-FFF2-40B4-BE49-F238E27FC236}">
                <a16:creationId xmlns:a16="http://schemas.microsoft.com/office/drawing/2014/main" id="{F1BE7DA0-00C4-4896-A83B-EC47EBC53114}"/>
              </a:ext>
            </a:extLst>
          </p:cNvPr>
          <p:cNvSpPr/>
          <p:nvPr/>
        </p:nvSpPr>
        <p:spPr>
          <a:xfrm rot="5400000">
            <a:off x="5568048" y="2587682"/>
            <a:ext cx="711081" cy="119804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4A81649B-9D48-4F2A-A7C1-A8AF7BBE399F}"/>
              </a:ext>
            </a:extLst>
          </p:cNvPr>
          <p:cNvSpPr txBox="1"/>
          <p:nvPr/>
        </p:nvSpPr>
        <p:spPr>
          <a:xfrm>
            <a:off x="5582710" y="2978464"/>
            <a:ext cx="720620" cy="369332"/>
          </a:xfrm>
          <a:prstGeom prst="rect">
            <a:avLst/>
          </a:prstGeom>
          <a:noFill/>
        </p:spPr>
        <p:txBody>
          <a:bodyPr wrap="square" rtlCol="0">
            <a:spAutoFit/>
          </a:bodyPr>
          <a:lstStyle/>
          <a:p>
            <a:r>
              <a:rPr lang="en-US" dirty="0">
                <a:solidFill>
                  <a:schemeClr val="bg1"/>
                </a:solidFill>
              </a:rPr>
              <a:t>SCC</a:t>
            </a:r>
            <a:endParaRPr lang="en-IN" dirty="0">
              <a:solidFill>
                <a:schemeClr val="bg1"/>
              </a:solidFill>
            </a:endParaRPr>
          </a:p>
        </p:txBody>
      </p:sp>
      <p:cxnSp>
        <p:nvCxnSpPr>
          <p:cNvPr id="26" name="Connector: Elbow 25">
            <a:extLst>
              <a:ext uri="{FF2B5EF4-FFF2-40B4-BE49-F238E27FC236}">
                <a16:creationId xmlns:a16="http://schemas.microsoft.com/office/drawing/2014/main" id="{CCBE69AC-907D-40DC-9E8F-88B973FDD0F8}"/>
              </a:ext>
            </a:extLst>
          </p:cNvPr>
          <p:cNvCxnSpPr>
            <a:cxnSpLocks/>
          </p:cNvCxnSpPr>
          <p:nvPr/>
        </p:nvCxnSpPr>
        <p:spPr>
          <a:xfrm flipV="1">
            <a:off x="3996701" y="3212060"/>
            <a:ext cx="1389879" cy="68795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4762D09-D7A9-46E4-B595-927738F2E3AE}"/>
              </a:ext>
            </a:extLst>
          </p:cNvPr>
          <p:cNvCxnSpPr>
            <a:cxnSpLocks/>
            <a:stCxn id="24" idx="1"/>
            <a:endCxn id="28" idx="1"/>
          </p:cNvCxnSpPr>
          <p:nvPr/>
        </p:nvCxnSpPr>
        <p:spPr>
          <a:xfrm flipV="1">
            <a:off x="6522610" y="3186703"/>
            <a:ext cx="194712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Rectangle: Rounded Corners 27">
            <a:extLst>
              <a:ext uri="{FF2B5EF4-FFF2-40B4-BE49-F238E27FC236}">
                <a16:creationId xmlns:a16="http://schemas.microsoft.com/office/drawing/2014/main" id="{F5221982-C211-413B-9F73-3DC0C5BE56FB}"/>
              </a:ext>
            </a:extLst>
          </p:cNvPr>
          <p:cNvSpPr/>
          <p:nvPr/>
        </p:nvSpPr>
        <p:spPr>
          <a:xfrm>
            <a:off x="8469738" y="1441276"/>
            <a:ext cx="2942613" cy="3490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BW</a:t>
            </a:r>
          </a:p>
          <a:p>
            <a:pPr algn="ctr"/>
            <a:r>
              <a:rPr lang="en-US" dirty="0"/>
              <a:t>SAP ECC</a:t>
            </a:r>
          </a:p>
          <a:p>
            <a:pPr algn="ctr"/>
            <a:r>
              <a:rPr lang="en-US" dirty="0"/>
              <a:t>SAP S/4 Hana</a:t>
            </a:r>
            <a:endParaRPr lang="en-IN" dirty="0"/>
          </a:p>
        </p:txBody>
      </p:sp>
      <p:sp>
        <p:nvSpPr>
          <p:cNvPr id="29" name="TextBox 28">
            <a:extLst>
              <a:ext uri="{FF2B5EF4-FFF2-40B4-BE49-F238E27FC236}">
                <a16:creationId xmlns:a16="http://schemas.microsoft.com/office/drawing/2014/main" id="{D8036F2F-8E82-40FA-A283-0050BF819AE4}"/>
              </a:ext>
            </a:extLst>
          </p:cNvPr>
          <p:cNvSpPr txBox="1"/>
          <p:nvPr/>
        </p:nvSpPr>
        <p:spPr>
          <a:xfrm>
            <a:off x="8788908" y="1531716"/>
            <a:ext cx="2591770" cy="369332"/>
          </a:xfrm>
          <a:prstGeom prst="rect">
            <a:avLst/>
          </a:prstGeom>
          <a:noFill/>
        </p:spPr>
        <p:txBody>
          <a:bodyPr wrap="square" rtlCol="0">
            <a:spAutoFit/>
          </a:bodyPr>
          <a:lstStyle/>
          <a:p>
            <a:r>
              <a:rPr lang="en-US" dirty="0">
                <a:solidFill>
                  <a:schemeClr val="bg1"/>
                </a:solidFill>
              </a:rPr>
              <a:t>SAP On-premise System</a:t>
            </a:r>
            <a:endParaRPr lang="en-IN" dirty="0">
              <a:solidFill>
                <a:schemeClr val="bg1"/>
              </a:solidFill>
            </a:endParaRPr>
          </a:p>
        </p:txBody>
      </p:sp>
      <p:sp>
        <p:nvSpPr>
          <p:cNvPr id="30" name="Speech Bubble: Oval 29">
            <a:extLst>
              <a:ext uri="{FF2B5EF4-FFF2-40B4-BE49-F238E27FC236}">
                <a16:creationId xmlns:a16="http://schemas.microsoft.com/office/drawing/2014/main" id="{A6B5DBEC-38B2-445A-A91C-BB0993BF1599}"/>
              </a:ext>
            </a:extLst>
          </p:cNvPr>
          <p:cNvSpPr/>
          <p:nvPr/>
        </p:nvSpPr>
        <p:spPr>
          <a:xfrm>
            <a:off x="6203746" y="1618879"/>
            <a:ext cx="1970014" cy="616966"/>
          </a:xfrm>
          <a:prstGeom prst="wedgeEllipseCallout">
            <a:avLst>
              <a:gd name="adj1" fmla="val -61801"/>
              <a:gd name="adj2" fmla="val 14524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 Cloud Connector</a:t>
            </a:r>
          </a:p>
        </p:txBody>
      </p:sp>
      <p:pic>
        <p:nvPicPr>
          <p:cNvPr id="3" name="Picture 2" descr="A picture containing outdoor, person, hand, stone&#10;&#10;Description automatically generated">
            <a:extLst>
              <a:ext uri="{FF2B5EF4-FFF2-40B4-BE49-F238E27FC236}">
                <a16:creationId xmlns:a16="http://schemas.microsoft.com/office/drawing/2014/main" id="{8FAA1C54-9C22-6E36-79D4-BA65E5984CF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273336" y="3665630"/>
            <a:ext cx="1688667" cy="1266500"/>
          </a:xfrm>
          <a:prstGeom prst="rect">
            <a:avLst/>
          </a:prstGeom>
        </p:spPr>
      </p:pic>
    </p:spTree>
    <p:extLst>
      <p:ext uri="{BB962C8B-B14F-4D97-AF65-F5344CB8AC3E}">
        <p14:creationId xmlns:p14="http://schemas.microsoft.com/office/powerpoint/2010/main" val="2029224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Step 1: </a:t>
            </a: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Download SAP JVM and Extract it in the C:\Program Files\Java</a:t>
            </a:r>
            <a:endParaRPr kumimoji="0" lang="en-IN"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40086AB-90E7-4B9D-B483-F53AD9342434}"/>
              </a:ext>
            </a:extLst>
          </p:cNvPr>
          <p:cNvPicPr>
            <a:picLocks noChangeAspect="1"/>
          </p:cNvPicPr>
          <p:nvPr/>
        </p:nvPicPr>
        <p:blipFill>
          <a:blip r:embed="rId3"/>
          <a:stretch>
            <a:fillRect/>
          </a:stretch>
        </p:blipFill>
        <p:spPr>
          <a:xfrm>
            <a:off x="542321" y="1717962"/>
            <a:ext cx="5021436" cy="372225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22D56B5D-6650-42FB-BA6A-73F688023C82}"/>
              </a:ext>
            </a:extLst>
          </p:cNvPr>
          <p:cNvPicPr>
            <a:picLocks noChangeAspect="1"/>
          </p:cNvPicPr>
          <p:nvPr/>
        </p:nvPicPr>
        <p:blipFill>
          <a:blip r:embed="rId4"/>
          <a:stretch>
            <a:fillRect/>
          </a:stretch>
        </p:blipFill>
        <p:spPr>
          <a:xfrm>
            <a:off x="7364846" y="1980134"/>
            <a:ext cx="4008583" cy="3338439"/>
          </a:xfrm>
          <a:prstGeom prst="rect">
            <a:avLst/>
          </a:prstGeom>
        </p:spPr>
        <p:style>
          <a:lnRef idx="2">
            <a:schemeClr val="dk1"/>
          </a:lnRef>
          <a:fillRef idx="1">
            <a:schemeClr val="lt1"/>
          </a:fillRef>
          <a:effectRef idx="0">
            <a:schemeClr val="dk1"/>
          </a:effectRef>
          <a:fontRef idx="minor">
            <a:schemeClr val="dk1"/>
          </a:fontRef>
        </p:style>
      </p:pic>
      <p:sp>
        <p:nvSpPr>
          <p:cNvPr id="9" name="Arrow: Right 8">
            <a:extLst>
              <a:ext uri="{FF2B5EF4-FFF2-40B4-BE49-F238E27FC236}">
                <a16:creationId xmlns:a16="http://schemas.microsoft.com/office/drawing/2014/main" id="{D2317EBD-30DC-4D49-BD24-BD23B217E780}"/>
              </a:ext>
            </a:extLst>
          </p:cNvPr>
          <p:cNvSpPr/>
          <p:nvPr/>
        </p:nvSpPr>
        <p:spPr>
          <a:xfrm>
            <a:off x="5900883" y="3387271"/>
            <a:ext cx="1376220" cy="524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8915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2: </a:t>
            </a:r>
            <a:r>
              <a:rPr lang="en-US" dirty="0">
                <a:solidFill>
                  <a:prstClr val="black"/>
                </a:solidFill>
                <a:latin typeface="Calibri" panose="020F0502020204030204"/>
              </a:rPr>
              <a:t>Download and install the sap Cloud connector</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44E878C0-98F5-4E17-9A18-2446DC8A12D9}"/>
              </a:ext>
            </a:extLst>
          </p:cNvPr>
          <p:cNvPicPr>
            <a:picLocks noChangeAspect="1"/>
          </p:cNvPicPr>
          <p:nvPr/>
        </p:nvPicPr>
        <p:blipFill>
          <a:blip r:embed="rId4"/>
          <a:stretch>
            <a:fillRect/>
          </a:stretch>
        </p:blipFill>
        <p:spPr>
          <a:xfrm>
            <a:off x="363366" y="1421042"/>
            <a:ext cx="2675904" cy="2218083"/>
          </a:xfrm>
          <a:prstGeom prst="rect">
            <a:avLst/>
          </a:prstGeom>
        </p:spPr>
      </p:pic>
      <p:pic>
        <p:nvPicPr>
          <p:cNvPr id="7" name="Picture 6">
            <a:extLst>
              <a:ext uri="{FF2B5EF4-FFF2-40B4-BE49-F238E27FC236}">
                <a16:creationId xmlns:a16="http://schemas.microsoft.com/office/drawing/2014/main" id="{8CA8EB1B-1116-4319-9D6D-09A3889A98BC}"/>
              </a:ext>
            </a:extLst>
          </p:cNvPr>
          <p:cNvPicPr>
            <a:picLocks noChangeAspect="1"/>
          </p:cNvPicPr>
          <p:nvPr/>
        </p:nvPicPr>
        <p:blipFill>
          <a:blip r:embed="rId5"/>
          <a:stretch>
            <a:fillRect/>
          </a:stretch>
        </p:blipFill>
        <p:spPr>
          <a:xfrm>
            <a:off x="4036290" y="1487265"/>
            <a:ext cx="2814865" cy="2273366"/>
          </a:xfrm>
          <a:prstGeom prst="rect">
            <a:avLst/>
          </a:prstGeom>
        </p:spPr>
      </p:pic>
      <p:pic>
        <p:nvPicPr>
          <p:cNvPr id="9" name="Picture 8">
            <a:extLst>
              <a:ext uri="{FF2B5EF4-FFF2-40B4-BE49-F238E27FC236}">
                <a16:creationId xmlns:a16="http://schemas.microsoft.com/office/drawing/2014/main" id="{4EB1FC95-0CCB-4D3B-81CA-9EDFA42678D8}"/>
              </a:ext>
            </a:extLst>
          </p:cNvPr>
          <p:cNvPicPr>
            <a:picLocks noChangeAspect="1"/>
          </p:cNvPicPr>
          <p:nvPr/>
        </p:nvPicPr>
        <p:blipFill>
          <a:blip r:embed="rId6"/>
          <a:stretch>
            <a:fillRect/>
          </a:stretch>
        </p:blipFill>
        <p:spPr>
          <a:xfrm>
            <a:off x="7748950" y="1487265"/>
            <a:ext cx="2814865" cy="2273366"/>
          </a:xfrm>
          <a:prstGeom prst="rect">
            <a:avLst/>
          </a:prstGeom>
        </p:spPr>
      </p:pic>
      <p:pic>
        <p:nvPicPr>
          <p:cNvPr id="10" name="Picture 9">
            <a:extLst>
              <a:ext uri="{FF2B5EF4-FFF2-40B4-BE49-F238E27FC236}">
                <a16:creationId xmlns:a16="http://schemas.microsoft.com/office/drawing/2014/main" id="{8E0F6026-D427-4B71-858A-C808C3FFA679}"/>
              </a:ext>
            </a:extLst>
          </p:cNvPr>
          <p:cNvPicPr>
            <a:picLocks noChangeAspect="1"/>
          </p:cNvPicPr>
          <p:nvPr/>
        </p:nvPicPr>
        <p:blipFill>
          <a:blip r:embed="rId7"/>
          <a:stretch>
            <a:fillRect/>
          </a:stretch>
        </p:blipFill>
        <p:spPr>
          <a:xfrm>
            <a:off x="7748949" y="4234052"/>
            <a:ext cx="2814866" cy="2273366"/>
          </a:xfrm>
          <a:prstGeom prst="rect">
            <a:avLst/>
          </a:prstGeom>
        </p:spPr>
      </p:pic>
      <p:pic>
        <p:nvPicPr>
          <p:cNvPr id="11" name="Picture 10">
            <a:extLst>
              <a:ext uri="{FF2B5EF4-FFF2-40B4-BE49-F238E27FC236}">
                <a16:creationId xmlns:a16="http://schemas.microsoft.com/office/drawing/2014/main" id="{F46089C1-F917-45D2-96A0-DDDB6F2AEC42}"/>
              </a:ext>
            </a:extLst>
          </p:cNvPr>
          <p:cNvPicPr>
            <a:picLocks noChangeAspect="1"/>
          </p:cNvPicPr>
          <p:nvPr/>
        </p:nvPicPr>
        <p:blipFill>
          <a:blip r:embed="rId8"/>
          <a:stretch>
            <a:fillRect/>
          </a:stretch>
        </p:blipFill>
        <p:spPr>
          <a:xfrm>
            <a:off x="4036290" y="4234052"/>
            <a:ext cx="2814865" cy="2273366"/>
          </a:xfrm>
          <a:prstGeom prst="rect">
            <a:avLst/>
          </a:prstGeom>
        </p:spPr>
      </p:pic>
      <p:pic>
        <p:nvPicPr>
          <p:cNvPr id="12" name="Picture 11">
            <a:extLst>
              <a:ext uri="{FF2B5EF4-FFF2-40B4-BE49-F238E27FC236}">
                <a16:creationId xmlns:a16="http://schemas.microsoft.com/office/drawing/2014/main" id="{12815AF0-63BD-4459-A667-AAB294C69594}"/>
              </a:ext>
            </a:extLst>
          </p:cNvPr>
          <p:cNvPicPr>
            <a:picLocks noChangeAspect="1"/>
          </p:cNvPicPr>
          <p:nvPr/>
        </p:nvPicPr>
        <p:blipFill>
          <a:blip r:embed="rId9"/>
          <a:stretch>
            <a:fillRect/>
          </a:stretch>
        </p:blipFill>
        <p:spPr>
          <a:xfrm>
            <a:off x="363366" y="4234052"/>
            <a:ext cx="2814866" cy="2273366"/>
          </a:xfrm>
          <a:prstGeom prst="rect">
            <a:avLst/>
          </a:prstGeom>
        </p:spPr>
      </p:pic>
      <p:sp>
        <p:nvSpPr>
          <p:cNvPr id="13" name="Arrow: Right 12">
            <a:extLst>
              <a:ext uri="{FF2B5EF4-FFF2-40B4-BE49-F238E27FC236}">
                <a16:creationId xmlns:a16="http://schemas.microsoft.com/office/drawing/2014/main" id="{F27AF91D-19E9-4B88-A246-1668EEBA1113}"/>
              </a:ext>
            </a:extLst>
          </p:cNvPr>
          <p:cNvSpPr/>
          <p:nvPr/>
        </p:nvSpPr>
        <p:spPr>
          <a:xfrm>
            <a:off x="3088883" y="2530083"/>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C8BBE6FD-47DF-41A2-A16C-54E151B9579C}"/>
              </a:ext>
            </a:extLst>
          </p:cNvPr>
          <p:cNvSpPr/>
          <p:nvPr/>
        </p:nvSpPr>
        <p:spPr>
          <a:xfrm rot="10800000">
            <a:off x="6851154" y="4957004"/>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4224F668-4FEC-4E0D-946A-C5895CA775E5}"/>
              </a:ext>
            </a:extLst>
          </p:cNvPr>
          <p:cNvSpPr/>
          <p:nvPr/>
        </p:nvSpPr>
        <p:spPr>
          <a:xfrm>
            <a:off x="6851155" y="2465428"/>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76D7DAC0-C4E7-4FC1-855B-E15389AF9874}"/>
              </a:ext>
            </a:extLst>
          </p:cNvPr>
          <p:cNvSpPr/>
          <p:nvPr/>
        </p:nvSpPr>
        <p:spPr>
          <a:xfrm rot="10800000">
            <a:off x="3178232" y="4936626"/>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Connector: Elbow 16">
            <a:extLst>
              <a:ext uri="{FF2B5EF4-FFF2-40B4-BE49-F238E27FC236}">
                <a16:creationId xmlns:a16="http://schemas.microsoft.com/office/drawing/2014/main" id="{1F0FA73A-1394-45AD-8904-2CE301359DB0}"/>
              </a:ext>
            </a:extLst>
          </p:cNvPr>
          <p:cNvCxnSpPr>
            <a:stCxn id="9" idx="3"/>
            <a:endCxn id="10" idx="3"/>
          </p:cNvCxnSpPr>
          <p:nvPr/>
        </p:nvCxnSpPr>
        <p:spPr>
          <a:xfrm>
            <a:off x="10563815" y="2623948"/>
            <a:ext cx="12700" cy="2746787"/>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30751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23220</TotalTime>
  <Words>2202</Words>
  <Application>Microsoft Office PowerPoint</Application>
  <PresentationFormat>Widescreen</PresentationFormat>
  <Paragraphs>276</Paragraphs>
  <Slides>36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Benton Sans</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750</cp:revision>
  <dcterms:created xsi:type="dcterms:W3CDTF">2016-07-10T03:33:26Z</dcterms:created>
  <dcterms:modified xsi:type="dcterms:W3CDTF">2023-03-02T11:12:27Z</dcterms:modified>
</cp:coreProperties>
</file>